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87" r:id="rId4"/>
    <p:sldId id="343" r:id="rId5"/>
    <p:sldId id="339" r:id="rId6"/>
    <p:sldId id="289" r:id="rId7"/>
    <p:sldId id="291" r:id="rId8"/>
    <p:sldId id="338" r:id="rId9"/>
    <p:sldId id="290" r:id="rId10"/>
    <p:sldId id="293" r:id="rId11"/>
    <p:sldId id="304" r:id="rId12"/>
    <p:sldId id="305" r:id="rId13"/>
    <p:sldId id="306" r:id="rId14"/>
    <p:sldId id="307" r:id="rId15"/>
    <p:sldId id="308" r:id="rId16"/>
    <p:sldId id="309" r:id="rId17"/>
    <p:sldId id="294" r:id="rId18"/>
    <p:sldId id="295" r:id="rId19"/>
    <p:sldId id="342" r:id="rId20"/>
    <p:sldId id="296" r:id="rId21"/>
    <p:sldId id="346" r:id="rId22"/>
    <p:sldId id="323" r:id="rId23"/>
    <p:sldId id="324" r:id="rId24"/>
    <p:sldId id="347" r:id="rId25"/>
    <p:sldId id="348" r:id="rId26"/>
    <p:sldId id="349" r:id="rId27"/>
    <p:sldId id="350" r:id="rId28"/>
    <p:sldId id="351" r:id="rId29"/>
    <p:sldId id="297" r:id="rId30"/>
    <p:sldId id="298" r:id="rId31"/>
    <p:sldId id="299" r:id="rId32"/>
    <p:sldId id="321" r:id="rId33"/>
    <p:sldId id="322" r:id="rId34"/>
    <p:sldId id="302" r:id="rId35"/>
    <p:sldId id="303" r:id="rId36"/>
    <p:sldId id="341" r:id="rId37"/>
    <p:sldId id="316" r:id="rId38"/>
    <p:sldId id="344" r:id="rId39"/>
    <p:sldId id="345" r:id="rId40"/>
    <p:sldId id="313" r:id="rId41"/>
    <p:sldId id="314" r:id="rId42"/>
    <p:sldId id="31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65" autoAdjust="0"/>
    <p:restoredTop sz="94270" autoAdjust="0"/>
  </p:normalViewPr>
  <p:slideViewPr>
    <p:cSldViewPr snapToGrid="0">
      <p:cViewPr varScale="1">
        <p:scale>
          <a:sx n="72" d="100"/>
          <a:sy n="72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E5BD0-0D49-4712-AD55-FC1828A9A9D5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D2D15-A37C-4141-AE19-34032904B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29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9300.pdf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pdf/1511.05644.pdf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865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24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Every one knows GAN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Play a game at the beginning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C79DB-5C9B-4FAD-ADE7-CA74ECEE0DE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74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En</a:t>
            </a:r>
            <a:r>
              <a:rPr lang="en-US" altLang="zh-TW" dirty="0"/>
              <a:t> and dis have difference structure?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77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Usually  become female faces?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90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Need a figure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04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Autoencoding beyond pixels using a learned similarity metric (2015) </a:t>
            </a:r>
            <a:r>
              <a:rPr lang="en-US" altLang="zh-TW" dirty="0">
                <a:hlinkClick r:id="rId3"/>
              </a:rPr>
              <a:t>[pdf]</a:t>
            </a:r>
            <a:endParaRPr lang="en-US" altLang="zh-TW" dirty="0"/>
          </a:p>
          <a:p>
            <a:r>
              <a:rPr lang="en-US" altLang="zh-TW" dirty="0"/>
              <a:t>Adversarial Autoencoders (2015) </a:t>
            </a:r>
            <a:r>
              <a:rPr lang="en-US" altLang="zh-TW" dirty="0">
                <a:hlinkClick r:id="rId4"/>
              </a:rPr>
              <a:t>[pdf]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276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I provide the full proof here?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 the end, Bi-GAN = Autoencoder</a:t>
            </a:r>
          </a:p>
          <a:p>
            <a:endParaRPr lang="en-US" altLang="zh-TW" dirty="0"/>
          </a:p>
          <a:p>
            <a:r>
              <a:rPr lang="en-US" altLang="zh-TW" dirty="0"/>
              <a:t>Different kind of regularization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945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</a:t>
            </a:r>
            <a:r>
              <a:rPr lang="en-US" altLang="zh-TW" dirty="0" err="1"/>
              <a:t>en</a:t>
            </a:r>
            <a:r>
              <a:rPr lang="en-US" altLang="zh-TW" dirty="0"/>
              <a:t>, de jointly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710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有一部分是動不了的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Can I provide the full proof here?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 the end, Bi-GAN = Autoencoder</a:t>
            </a:r>
          </a:p>
          <a:p>
            <a:endParaRPr lang="en-US" altLang="zh-TW" dirty="0"/>
          </a:p>
          <a:p>
            <a:r>
              <a:rPr lang="en-US" altLang="zh-TW" dirty="0"/>
              <a:t>Different kind of regularization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28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17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03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77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23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34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68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115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13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56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40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50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5BFD-895C-4DCC-A97D-0B713457A30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31550-5DCF-4371-AE5A-2345FA7F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42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GAN and Feature Representation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Hung-yi Lee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47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837566"/>
            <a:ext cx="7886700" cy="13255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Generative Visual Manipulation on the Natural Image Manifold - YouTube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1609" y="730886"/>
            <a:ext cx="6954632" cy="4635858"/>
          </a:xfrm>
        </p:spPr>
      </p:pic>
      <p:sp>
        <p:nvSpPr>
          <p:cNvPr id="5" name="矩形 4"/>
          <p:cNvSpPr/>
          <p:nvPr/>
        </p:nvSpPr>
        <p:spPr>
          <a:xfrm>
            <a:off x="2178658" y="5382739"/>
            <a:ext cx="5837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https://www.youtube.com/watch?v=9c4z6YsBGQ0</a:t>
            </a:r>
          </a:p>
        </p:txBody>
      </p:sp>
      <p:sp>
        <p:nvSpPr>
          <p:cNvPr id="6" name="矩形 5"/>
          <p:cNvSpPr/>
          <p:nvPr/>
        </p:nvSpPr>
        <p:spPr>
          <a:xfrm>
            <a:off x="441960" y="5977711"/>
            <a:ext cx="8702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Georgia" panose="02040502050405020303" pitchFamily="18" charset="0"/>
              </a:rPr>
              <a:t>Jun-Yan Zhu, Philipp </a:t>
            </a:r>
            <a:r>
              <a:rPr lang="en-US" altLang="zh-TW" dirty="0" err="1">
                <a:solidFill>
                  <a:srgbClr val="000000"/>
                </a:solidFill>
                <a:latin typeface="Georgia" panose="02040502050405020303" pitchFamily="18" charset="0"/>
              </a:rPr>
              <a:t>Krähenbühl</a:t>
            </a:r>
            <a:r>
              <a:rPr lang="en-US" altLang="zh-TW" dirty="0">
                <a:solidFill>
                  <a:srgbClr val="000000"/>
                </a:solidFill>
                <a:latin typeface="Georgia" panose="02040502050405020303" pitchFamily="18" charset="0"/>
              </a:rPr>
              <a:t>, Eli </a:t>
            </a:r>
            <a:r>
              <a:rPr lang="en-US" altLang="zh-TW" dirty="0" err="1">
                <a:solidFill>
                  <a:srgbClr val="000000"/>
                </a:solidFill>
                <a:latin typeface="Georgia" panose="02040502050405020303" pitchFamily="18" charset="0"/>
              </a:rPr>
              <a:t>Shechtman</a:t>
            </a:r>
            <a:r>
              <a:rPr lang="en-US" altLang="zh-TW" dirty="0">
                <a:solidFill>
                  <a:srgbClr val="000000"/>
                </a:solidFill>
                <a:latin typeface="Georgia" panose="02040502050405020303" pitchFamily="18" charset="0"/>
              </a:rPr>
              <a:t> and Alexei A. </a:t>
            </a:r>
            <a:r>
              <a:rPr lang="en-US" altLang="zh-TW" dirty="0" err="1">
                <a:solidFill>
                  <a:srgbClr val="000000"/>
                </a:solidFill>
                <a:latin typeface="Georgia" panose="02040502050405020303" pitchFamily="18" charset="0"/>
              </a:rPr>
              <a:t>Efros</a:t>
            </a:r>
            <a:r>
              <a:rPr lang="en-US" altLang="zh-TW" dirty="0">
                <a:solidFill>
                  <a:srgbClr val="000000"/>
                </a:solidFill>
                <a:latin typeface="Georgia" panose="02040502050405020303" pitchFamily="18" charset="0"/>
              </a:rPr>
              <a:t>. "Generative Visual Manipulation on the Natural Image Manifold", ECCV, 2016.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90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8333"/>
            <a:ext cx="3901440" cy="15498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22183"/>
            <a:ext cx="1322070" cy="1350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23" y="4903665"/>
            <a:ext cx="1354850" cy="1397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橢圓 9"/>
          <p:cNvSpPr/>
          <p:nvPr/>
        </p:nvSpPr>
        <p:spPr>
          <a:xfrm>
            <a:off x="1290319" y="2547858"/>
            <a:ext cx="3516471" cy="3516471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3224846" y="3810229"/>
            <a:ext cx="150335" cy="15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734891" y="4108654"/>
            <a:ext cx="150335" cy="1503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單箭頭接點 14"/>
          <p:cNvCxnSpPr>
            <a:stCxn id="7" idx="1"/>
            <a:endCxn id="11" idx="7"/>
          </p:cNvCxnSpPr>
          <p:nvPr/>
        </p:nvCxnSpPr>
        <p:spPr>
          <a:xfrm flipH="1">
            <a:off x="3353165" y="2797589"/>
            <a:ext cx="1523635" cy="1034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65644" y="4246938"/>
            <a:ext cx="2221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space of z</a:t>
            </a:r>
            <a:endParaRPr lang="zh-TW" altLang="en-US" sz="24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547" y="3160578"/>
            <a:ext cx="1333500" cy="1304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橢圓 28"/>
          <p:cNvSpPr/>
          <p:nvPr/>
        </p:nvSpPr>
        <p:spPr>
          <a:xfrm>
            <a:off x="2800910" y="3314917"/>
            <a:ext cx="1054298" cy="1054298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3074108" y="2947611"/>
            <a:ext cx="2843208" cy="2843208"/>
          </a:xfrm>
          <a:prstGeom prst="ellipse">
            <a:avLst/>
          </a:prstGeom>
          <a:ln/>
          <a:effectLst>
            <a:softEdge rad="6350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6" name="直線單箭頭接點 15"/>
          <p:cNvCxnSpPr>
            <a:cxnSpLocks/>
          </p:cNvCxnSpPr>
          <p:nvPr/>
        </p:nvCxnSpPr>
        <p:spPr>
          <a:xfrm flipH="1">
            <a:off x="4480885" y="3785452"/>
            <a:ext cx="2418277" cy="638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stCxn id="9" idx="1"/>
            <a:endCxn id="13" idx="4"/>
          </p:cNvCxnSpPr>
          <p:nvPr/>
        </p:nvCxnSpPr>
        <p:spPr>
          <a:xfrm flipH="1" flipV="1">
            <a:off x="3810059" y="4258989"/>
            <a:ext cx="1977964" cy="13436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931" y="1927094"/>
            <a:ext cx="1304980" cy="134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451" y="5257662"/>
            <a:ext cx="1151448" cy="1161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橢圓 17"/>
          <p:cNvSpPr/>
          <p:nvPr/>
        </p:nvSpPr>
        <p:spPr>
          <a:xfrm>
            <a:off x="2505703" y="3676877"/>
            <a:ext cx="150335" cy="15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855208" y="4657358"/>
            <a:ext cx="150335" cy="15033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  <a:endCxn id="3" idx="2"/>
          </p:cNvCxnSpPr>
          <p:nvPr/>
        </p:nvCxnSpPr>
        <p:spPr>
          <a:xfrm flipH="1" flipV="1">
            <a:off x="1509421" y="3275095"/>
            <a:ext cx="958932" cy="4158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  <a:stCxn id="20" idx="3"/>
            <a:endCxn id="5" idx="3"/>
          </p:cNvCxnSpPr>
          <p:nvPr/>
        </p:nvCxnSpPr>
        <p:spPr>
          <a:xfrm flipH="1">
            <a:off x="2519899" y="4785677"/>
            <a:ext cx="1357325" cy="1052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6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9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5633611" y="4383332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3400522" y="4365390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5298807" y="484576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7172851" y="486370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914020" y="457494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438302" y="4614935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31" name="直線單箭頭接點 30"/>
          <p:cNvCxnSpPr/>
          <p:nvPr/>
        </p:nvCxnSpPr>
        <p:spPr>
          <a:xfrm>
            <a:off x="3044525" y="4836242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645224" y="4565416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4618996" y="4831254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 flipV="1">
            <a:off x="2866125" y="3975115"/>
            <a:ext cx="474303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2866125" y="3975116"/>
            <a:ext cx="0" cy="71241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7650709" y="3988811"/>
            <a:ext cx="0" cy="71241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3904336" y="3513450"/>
            <a:ext cx="281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z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1" u="sng" dirty="0"/>
              <a:t>Method 1</a:t>
            </a:r>
          </a:p>
          <a:p>
            <a:endParaRPr lang="en-US" altLang="zh-TW" b="1" i="1" u="sng" dirty="0"/>
          </a:p>
          <a:p>
            <a:endParaRPr lang="en-US" altLang="zh-TW" b="1" i="1" u="sng" dirty="0"/>
          </a:p>
          <a:p>
            <a:r>
              <a:rPr lang="en-US" altLang="zh-TW" b="1" i="1" u="sng" dirty="0"/>
              <a:t>Method 2</a:t>
            </a:r>
          </a:p>
          <a:p>
            <a:endParaRPr lang="en-US" altLang="zh-TW" b="1" i="1" u="sng" dirty="0"/>
          </a:p>
          <a:p>
            <a:endParaRPr lang="en-US" altLang="zh-TW" b="1" i="1" u="sng" dirty="0"/>
          </a:p>
          <a:p>
            <a:r>
              <a:rPr lang="en-US" altLang="zh-TW" b="1" i="1" u="sng" dirty="0"/>
              <a:t>Method 3</a:t>
            </a:r>
          </a:p>
          <a:p>
            <a:endParaRPr lang="en-US" altLang="zh-TW" b="1" i="1" u="sng" dirty="0"/>
          </a:p>
          <a:p>
            <a:endParaRPr lang="en-US" altLang="zh-TW" b="1" i="1" u="sng" dirty="0"/>
          </a:p>
          <a:p>
            <a:endParaRPr lang="zh-TW" altLang="en-US" b="1" i="1" u="sng" dirty="0"/>
          </a:p>
        </p:txBody>
      </p:sp>
      <p:sp>
        <p:nvSpPr>
          <p:cNvPr id="8" name="橢圓 7"/>
          <p:cNvSpPr/>
          <p:nvPr/>
        </p:nvSpPr>
        <p:spPr>
          <a:xfrm>
            <a:off x="4007028" y="0"/>
            <a:ext cx="1967229" cy="1967229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0" y="287354"/>
            <a:ext cx="1276083" cy="1303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橢圓 10"/>
          <p:cNvSpPr/>
          <p:nvPr/>
        </p:nvSpPr>
        <p:spPr>
          <a:xfrm>
            <a:off x="5103836" y="952739"/>
            <a:ext cx="150335" cy="150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cxnSpLocks/>
            <a:stCxn id="10" idx="1"/>
          </p:cNvCxnSpPr>
          <p:nvPr/>
        </p:nvCxnSpPr>
        <p:spPr>
          <a:xfrm flipH="1">
            <a:off x="5254171" y="939266"/>
            <a:ext cx="1939109" cy="770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78237" y="2319286"/>
                <a:ext cx="3374770" cy="486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37" y="2319286"/>
                <a:ext cx="3374770" cy="486415"/>
              </a:xfrm>
              <a:prstGeom prst="rect">
                <a:avLst/>
              </a:prstGeom>
              <a:blipFill>
                <a:blip r:embed="rId3"/>
                <a:stretch>
                  <a:fillRect l="-722" b="-1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618987" y="1641627"/>
                <a:ext cx="5913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987" y="1641627"/>
                <a:ext cx="5913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953082" y="1119591"/>
                <a:ext cx="5394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82" y="1119591"/>
                <a:ext cx="53944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2797353" y="2688226"/>
            <a:ext cx="148598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箭號: 向右 19"/>
          <p:cNvSpPr/>
          <p:nvPr/>
        </p:nvSpPr>
        <p:spPr>
          <a:xfrm>
            <a:off x="4459752" y="2311634"/>
            <a:ext cx="388688" cy="368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848440" y="2272255"/>
            <a:ext cx="405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Difference between G(z) and </a:t>
            </a:r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896147" y="2672050"/>
            <a:ext cx="198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Pixel-wise 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96147" y="3026609"/>
            <a:ext cx="343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By another network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28650" y="5676426"/>
            <a:ext cx="8261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Using the results from </a:t>
            </a:r>
            <a:r>
              <a:rPr lang="en-US" altLang="zh-TW" sz="2400" b="1" i="1" u="sng" dirty="0"/>
              <a:t>method 2</a:t>
            </a:r>
            <a:r>
              <a:rPr lang="en-US" altLang="zh-TW" sz="2400" b="1" i="1" dirty="0"/>
              <a:t> </a:t>
            </a:r>
            <a:r>
              <a:rPr lang="en-US" altLang="zh-TW" sz="2400" dirty="0"/>
              <a:t>as the initialization of </a:t>
            </a:r>
            <a:r>
              <a:rPr lang="en-US" altLang="zh-TW" sz="2400" b="1" i="1" u="sng" dirty="0"/>
              <a:t>method 1</a:t>
            </a:r>
            <a:endParaRPr lang="zh-TW" altLang="en-US" sz="2400" b="1" i="1" u="sng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92091" y="2821964"/>
            <a:ext cx="283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Gradient Descent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4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/>
      <p:bldP spid="30" grpId="0"/>
      <p:bldP spid="32" grpId="0"/>
      <p:bldP spid="37" grpId="0"/>
      <p:bldP spid="15" grpId="0"/>
      <p:bldP spid="16" grpId="0"/>
      <p:bldP spid="17" grpId="0"/>
      <p:bldP spid="20" grpId="0" animBg="1"/>
      <p:bldP spid="21" grpId="0"/>
      <p:bldP spid="22" grpId="0"/>
      <p:bldP spid="23" grpId="0"/>
      <p:bldP spid="38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 to z -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246"/>
            <a:ext cx="9144000" cy="38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66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Editing Photos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z</a:t>
            </a:r>
            <a:r>
              <a:rPr lang="en-US" altLang="zh-TW" baseline="-25000" dirty="0"/>
              <a:t>0</a:t>
            </a:r>
            <a:r>
              <a:rPr lang="en-US" altLang="zh-TW" dirty="0"/>
              <a:t> is the code of the input image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85258" y="3411837"/>
                <a:ext cx="7830092" cy="589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58" y="3411837"/>
                <a:ext cx="7830092" cy="589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73" y="5439626"/>
            <a:ext cx="1029855" cy="1007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字方塊 6"/>
          <p:cNvSpPr txBox="1"/>
          <p:nvPr/>
        </p:nvSpPr>
        <p:spPr>
          <a:xfrm>
            <a:off x="2211161" y="5704522"/>
            <a:ext cx="5080000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Does it fulfill the constraint of editing?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23456" y="4258131"/>
            <a:ext cx="3011713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Not too far away from the original image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29312" y="1825625"/>
            <a:ext cx="2781752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Using discriminator to check the image is realistic or not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85258" y="5260439"/>
            <a:ext cx="6749911" cy="134982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>
            <a:cxnSpLocks/>
          </p:cNvCxnSpPr>
          <p:nvPr/>
        </p:nvCxnSpPr>
        <p:spPr>
          <a:xfrm>
            <a:off x="2844800" y="3889827"/>
            <a:ext cx="121541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cxnSpLocks/>
          </p:cNvCxnSpPr>
          <p:nvPr/>
        </p:nvCxnSpPr>
        <p:spPr>
          <a:xfrm>
            <a:off x="4914900" y="3889827"/>
            <a:ext cx="121541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7188200" y="3889827"/>
            <a:ext cx="1215413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3452506" y="3889827"/>
            <a:ext cx="427344" cy="138139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5522606" y="3889827"/>
            <a:ext cx="0" cy="330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cxnSpLocks/>
          </p:cNvCxnSpPr>
          <p:nvPr/>
        </p:nvCxnSpPr>
        <p:spPr>
          <a:xfrm flipH="1" flipV="1">
            <a:off x="7795906" y="3025954"/>
            <a:ext cx="0" cy="3858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672" y="115160"/>
            <a:ext cx="1632926" cy="171886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12" y="512802"/>
            <a:ext cx="1029855" cy="1007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: 圓角 10"/>
          <p:cNvSpPr/>
          <p:nvPr/>
        </p:nvSpPr>
        <p:spPr>
          <a:xfrm>
            <a:off x="3077120" y="2462212"/>
            <a:ext cx="1031059" cy="9310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011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Editing Photos -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055"/>
            <a:ext cx="9144000" cy="432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2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Final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085"/>
            <a:ext cx="9144000" cy="51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97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Neural Photo Editing with Introspective Adversarial Networks - YouTube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3836" y="507472"/>
            <a:ext cx="3756328" cy="4795574"/>
          </a:xfrm>
        </p:spPr>
      </p:pic>
      <p:sp>
        <p:nvSpPr>
          <p:cNvPr id="4" name="矩形 3"/>
          <p:cNvSpPr/>
          <p:nvPr/>
        </p:nvSpPr>
        <p:spPr>
          <a:xfrm>
            <a:off x="2248232" y="5562126"/>
            <a:ext cx="5280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Andrew Brock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Theodore Lim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J.M. Ritchie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Nick Weston, </a:t>
            </a:r>
            <a:r>
              <a:rPr lang="en-US" altLang="zh-TW" b="1" dirty="0"/>
              <a:t>Neural Photo Editing with Introspective Adversarial Networks, </a:t>
            </a:r>
            <a:r>
              <a:rPr lang="en-US" altLang="zh-TW" dirty="0" err="1"/>
              <a:t>arXiv</a:t>
            </a:r>
            <a:r>
              <a:rPr lang="en-US" altLang="zh-TW" dirty="0"/>
              <a:t> preprint, 2017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646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VAE-GAN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66180" y="2974977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3596824" y="2992918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421791" y="2974976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3262020" y="3455354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5136064" y="3473295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906261" y="3184528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28945" y="3224521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676131" y="3485837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320146" y="3485837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631129" y="3214995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2679566" y="344582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1065794" y="344582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710035" y="317500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22" name="直線接點 21"/>
          <p:cNvCxnSpPr>
            <a:cxnSpLocks/>
          </p:cNvCxnSpPr>
          <p:nvPr/>
        </p:nvCxnSpPr>
        <p:spPr>
          <a:xfrm flipV="1">
            <a:off x="858818" y="4508749"/>
            <a:ext cx="474303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cxnSpLocks/>
          </p:cNvCxnSpPr>
          <p:nvPr/>
        </p:nvCxnSpPr>
        <p:spPr>
          <a:xfrm flipV="1">
            <a:off x="915970" y="3548387"/>
            <a:ext cx="0" cy="94757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897029" y="4079327"/>
            <a:ext cx="281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7" name="直線接點 26"/>
          <p:cNvCxnSpPr>
            <a:cxnSpLocks/>
          </p:cNvCxnSpPr>
          <p:nvPr/>
        </p:nvCxnSpPr>
        <p:spPr>
          <a:xfrm flipV="1">
            <a:off x="5541352" y="3548387"/>
            <a:ext cx="0" cy="94757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718387" y="5097868"/>
            <a:ext cx="168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VAE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641349" y="6195587"/>
            <a:ext cx="168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GAN</a:t>
            </a:r>
            <a:endParaRPr lang="zh-TW" altLang="en-US" sz="2800" dirty="0"/>
          </a:p>
        </p:txBody>
      </p:sp>
      <p:sp>
        <p:nvSpPr>
          <p:cNvPr id="28" name="右大括弧 27"/>
          <p:cNvSpPr/>
          <p:nvPr/>
        </p:nvSpPr>
        <p:spPr>
          <a:xfrm rot="5400000">
            <a:off x="3045124" y="2360341"/>
            <a:ext cx="433792" cy="4894942"/>
          </a:xfrm>
          <a:prstGeom prst="rightBrace">
            <a:avLst>
              <a:gd name="adj1" fmla="val 9094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右大括弧 30"/>
          <p:cNvSpPr/>
          <p:nvPr/>
        </p:nvSpPr>
        <p:spPr>
          <a:xfrm rot="5400000">
            <a:off x="5244945" y="3505644"/>
            <a:ext cx="433792" cy="4894942"/>
          </a:xfrm>
          <a:prstGeom prst="rightBrace">
            <a:avLst>
              <a:gd name="adj1" fmla="val 9094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74755" y="1556492"/>
            <a:ext cx="308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74755" y="2370245"/>
            <a:ext cx="308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z close to normal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057788" y="1530968"/>
            <a:ext cx="308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057788" y="2344721"/>
            <a:ext cx="3087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Cheat discriminator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940820" y="1572469"/>
            <a:ext cx="3283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Discriminate real, generated and reconstructed images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2966294" y="5138900"/>
            <a:ext cx="594905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Discriminator provides the similarity measure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057788" y="455385"/>
            <a:ext cx="5930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Anders </a:t>
            </a:r>
            <a:r>
              <a:rPr lang="en-US" altLang="zh-TW" dirty="0" err="1">
                <a:latin typeface="Lucida Grande"/>
              </a:rPr>
              <a:t>Boesen</a:t>
            </a:r>
            <a:r>
              <a:rPr lang="en-US" altLang="zh-TW" dirty="0">
                <a:latin typeface="Lucida Grande"/>
              </a:rPr>
              <a:t>, </a:t>
            </a:r>
            <a:r>
              <a:rPr lang="en-US" altLang="zh-TW" dirty="0" err="1">
                <a:latin typeface="Lucida Grande"/>
              </a:rPr>
              <a:t>Lindbo</a:t>
            </a:r>
            <a:r>
              <a:rPr lang="en-US" altLang="zh-TW" dirty="0">
                <a:latin typeface="Lucida Grande"/>
              </a:rPr>
              <a:t> Larsen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 err="1">
                <a:latin typeface="Lucida Grande"/>
              </a:rPr>
              <a:t>Søren</a:t>
            </a:r>
            <a:r>
              <a:rPr lang="en-US" altLang="zh-TW" dirty="0">
                <a:latin typeface="Lucida Grande"/>
              </a:rPr>
              <a:t> Kaae </a:t>
            </a:r>
            <a:r>
              <a:rPr lang="en-US" altLang="zh-TW" dirty="0" err="1">
                <a:latin typeface="Lucida Grande"/>
              </a:rPr>
              <a:t>Sønderby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Hugo </a:t>
            </a:r>
            <a:r>
              <a:rPr lang="en-US" altLang="zh-TW" dirty="0" err="1">
                <a:latin typeface="Lucida Grande"/>
              </a:rPr>
              <a:t>Larochelle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Ole </a:t>
            </a:r>
            <a:r>
              <a:rPr lang="en-US" altLang="zh-TW" dirty="0" err="1">
                <a:latin typeface="Lucida Grande"/>
              </a:rPr>
              <a:t>Winther</a:t>
            </a:r>
            <a:r>
              <a:rPr lang="en-US" altLang="zh-TW" dirty="0">
                <a:latin typeface="Lucida Grande"/>
              </a:rPr>
              <a:t>, “</a:t>
            </a:r>
            <a:r>
              <a:rPr lang="en-US" altLang="zh-TW" dirty="0"/>
              <a:t>Autoencoding beyond pixels using a learned similarity metric</a:t>
            </a:r>
            <a:r>
              <a:rPr lang="en-US" altLang="zh-TW" dirty="0">
                <a:latin typeface="Lucida Grande"/>
              </a:rPr>
              <a:t>”, ICML.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550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28" grpId="0" animBg="1"/>
      <p:bldP spid="31" grpId="0" animBg="1"/>
      <p:bldP spid="30" grpId="0"/>
      <p:bldP spid="33" grpId="0"/>
      <p:bldP spid="34" grpId="0"/>
      <p:bldP spid="35" grpId="0"/>
      <p:bldP spid="36" grpId="0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271764" y="196975"/>
                <a:ext cx="6959689" cy="6254666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Initialize </a:t>
                </a:r>
                <a:r>
                  <a:rPr lang="en-US" altLang="zh-TW" sz="2400" dirty="0" err="1"/>
                  <a:t>En</a:t>
                </a:r>
                <a:r>
                  <a:rPr lang="en-US" altLang="zh-TW" sz="2400" dirty="0"/>
                  <a:t>, De, Dis</a:t>
                </a:r>
              </a:p>
              <a:p>
                <a:r>
                  <a:rPr lang="en-US" altLang="zh-TW" sz="2400" dirty="0"/>
                  <a:t>In each iteration:</a:t>
                </a:r>
              </a:p>
              <a:p>
                <a:pPr lvl="1"/>
                <a:r>
                  <a:rPr lang="en-US" altLang="zh-TW" dirty="0"/>
                  <a:t>Sample M images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from database</a:t>
                </a:r>
              </a:p>
              <a:p>
                <a:pPr lvl="1"/>
                <a:r>
                  <a:rPr lang="en-US" altLang="zh-TW" dirty="0"/>
                  <a:t>Generate M codes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altLang="zh-TW" dirty="0"/>
                  <a:t> from encoder 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𝐸𝑛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Generate M images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from decoder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𝐸𝑛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M codes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from prior P(z)</a:t>
                </a:r>
              </a:p>
              <a:p>
                <a:pPr lvl="1"/>
                <a:r>
                  <a:rPr lang="en-US" altLang="zh-TW" dirty="0"/>
                  <a:t>Generate M images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from decoder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𝐸𝑛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Update </a:t>
                </a:r>
                <a:r>
                  <a:rPr lang="en-US" altLang="zh-TW" dirty="0" err="1"/>
                  <a:t>En</a:t>
                </a:r>
                <a:r>
                  <a:rPr lang="en-US" altLang="zh-TW" dirty="0"/>
                  <a:t> to decrease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decrease KL(P(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TW" dirty="0" err="1"/>
                  <a:t>|x</a:t>
                </a:r>
                <a:r>
                  <a:rPr lang="en-US" altLang="zh-TW" baseline="30000" dirty="0" err="1"/>
                  <a:t>i</a:t>
                </a:r>
                <a:r>
                  <a:rPr lang="en-US" altLang="zh-TW" dirty="0"/>
                  <a:t>)||P(z))</a:t>
                </a:r>
              </a:p>
              <a:p>
                <a:pPr lvl="1"/>
                <a:r>
                  <a:rPr lang="en-US" altLang="zh-TW" dirty="0"/>
                  <a:t>Update De to decrease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increase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𝐷𝑖𝑠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𝐷𝑖𝑠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 to increase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𝐷𝑖𝑠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decrease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𝐷𝑖𝑠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𝐷𝑖𝑠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endParaRPr lang="zh-TW" altLang="en-US" sz="24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1764" y="196975"/>
                <a:ext cx="6959689" cy="6254666"/>
              </a:xfrm>
              <a:blipFill>
                <a:blip r:embed="rId2"/>
                <a:stretch>
                  <a:fillRect l="-1227" t="-1365" b="-65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14300" y="76616"/>
            <a:ext cx="207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文字方塊 7"/>
          <p:cNvSpPr txBox="1"/>
          <p:nvPr/>
        </p:nvSpPr>
        <p:spPr>
          <a:xfrm>
            <a:off x="225494" y="3268273"/>
            <a:ext cx="222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Another kind of discriminator: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89088" y="5056556"/>
            <a:ext cx="1987826" cy="66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cxnSpLocks/>
          </p:cNvCxnSpPr>
          <p:nvPr/>
        </p:nvCxnSpPr>
        <p:spPr>
          <a:xfrm flipV="1">
            <a:off x="1510749" y="5733698"/>
            <a:ext cx="0" cy="47661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298341" y="6181053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6" name="直線單箭頭接點 15"/>
          <p:cNvCxnSpPr>
            <a:cxnSpLocks/>
          </p:cNvCxnSpPr>
          <p:nvPr/>
        </p:nvCxnSpPr>
        <p:spPr>
          <a:xfrm flipV="1">
            <a:off x="828262" y="4579942"/>
            <a:ext cx="0" cy="47661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 flipV="1">
            <a:off x="1510748" y="4579942"/>
            <a:ext cx="0" cy="47661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2218498" y="4585983"/>
            <a:ext cx="0" cy="47661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297615" y="4116178"/>
            <a:ext cx="806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real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103886" y="4117228"/>
            <a:ext cx="806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764797" y="4116179"/>
            <a:ext cx="960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948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 animBg="1"/>
      <p:bldP spid="11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3295"/>
          </a:xfrm>
        </p:spPr>
        <p:txBody>
          <a:bodyPr/>
          <a:lstStyle/>
          <a:p>
            <a:r>
              <a:rPr lang="en-US" altLang="zh-TW" dirty="0" err="1"/>
              <a:t>GAN+Autoencoder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InfoGAN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BiGAN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96640" y="547530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5425440" y="547530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7501890" y="547530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15125" y="797074"/>
            <a:ext cx="70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6629400" y="2343149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160044" y="2361090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985011" y="2343148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825240" y="2823526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5699284" y="2841467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469481" y="2552700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892165" y="2592693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6239351" y="285400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7883366" y="285400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194349" y="2583167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3242786" y="2814000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629014" y="2814000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273255" y="2543174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4286959" y="3730528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817603" y="3748469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6837998" y="3752403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30" name="直線單箭頭接點 29"/>
          <p:cNvCxnSpPr/>
          <p:nvPr/>
        </p:nvCxnSpPr>
        <p:spPr>
          <a:xfrm>
            <a:off x="1482799" y="4210905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3356843" y="4228846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058925" y="3955456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549724" y="398007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3896910" y="424138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5540925" y="424138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8095773" y="4223255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8339783" y="399242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6352969" y="5405529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3142030" y="5399025"/>
            <a:ext cx="1539240" cy="3731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3148727" y="6027571"/>
            <a:ext cx="1532096" cy="386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44" name="直線單箭頭接點 43"/>
          <p:cNvCxnSpPr>
            <a:cxnSpLocks/>
          </p:cNvCxnSpPr>
          <p:nvPr/>
        </p:nvCxnSpPr>
        <p:spPr>
          <a:xfrm>
            <a:off x="4721548" y="6225525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群組 65"/>
          <p:cNvGrpSpPr/>
          <p:nvPr/>
        </p:nvGrpSpPr>
        <p:grpSpPr>
          <a:xfrm>
            <a:off x="5670979" y="5394760"/>
            <a:ext cx="681990" cy="461665"/>
            <a:chOff x="5557361" y="5825346"/>
            <a:chExt cx="681990" cy="461665"/>
          </a:xfrm>
        </p:grpSpPr>
        <p:sp>
          <p:nvSpPr>
            <p:cNvPr id="46" name="文字方塊 45"/>
            <p:cNvSpPr txBox="1"/>
            <p:nvPr/>
          </p:nvSpPr>
          <p:spPr>
            <a:xfrm>
              <a:off x="5557361" y="5825346"/>
              <a:ext cx="42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cxnSp>
          <p:nvCxnSpPr>
            <p:cNvPr id="47" name="直線單箭頭接點 46"/>
            <p:cNvCxnSpPr/>
            <p:nvPr/>
          </p:nvCxnSpPr>
          <p:spPr>
            <a:xfrm>
              <a:off x="5904547" y="6086662"/>
              <a:ext cx="33480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線單箭頭接點 47"/>
          <p:cNvCxnSpPr/>
          <p:nvPr/>
        </p:nvCxnSpPr>
        <p:spPr>
          <a:xfrm>
            <a:off x="7606935" y="591638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>
            <a:off x="3763690" y="4417121"/>
            <a:ext cx="0" cy="502207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>
            <a:off x="3762131" y="4919328"/>
            <a:ext cx="370595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 rot="16200000">
            <a:off x="7258288" y="4751926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5848588" y="3992422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931499" y="5652860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cxnSp>
        <p:nvCxnSpPr>
          <p:cNvPr id="67" name="直線單箭頭接點 66"/>
          <p:cNvCxnSpPr/>
          <p:nvPr/>
        </p:nvCxnSpPr>
        <p:spPr>
          <a:xfrm>
            <a:off x="6011974" y="6162391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5656215" y="5891565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cxnSp>
        <p:nvCxnSpPr>
          <p:cNvPr id="69" name="直線單箭頭接點 68"/>
          <p:cNvCxnSpPr/>
          <p:nvPr/>
        </p:nvCxnSpPr>
        <p:spPr>
          <a:xfrm>
            <a:off x="2813900" y="5585590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>
            <a:off x="2813453" y="6241457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cxnSpLocks/>
          </p:cNvCxnSpPr>
          <p:nvPr/>
        </p:nvCxnSpPr>
        <p:spPr>
          <a:xfrm>
            <a:off x="4721995" y="5561392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2423980" y="5989985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946883" y="5316994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2433558" y="5316224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4958737" y="5952401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789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 animBg="1"/>
      <p:bldP spid="12" grpId="0" animBg="1"/>
      <p:bldP spid="13" grpId="0" animBg="1"/>
      <p:bldP spid="17" grpId="0"/>
      <p:bldP spid="18" grpId="0"/>
      <p:bldP spid="21" grpId="0"/>
      <p:bldP spid="26" grpId="0"/>
      <p:bldP spid="27" grpId="0" animBg="1"/>
      <p:bldP spid="28" grpId="0" animBg="1"/>
      <p:bldP spid="29" grpId="0" animBg="1"/>
      <p:bldP spid="32" grpId="0"/>
      <p:bldP spid="33" grpId="0"/>
      <p:bldP spid="39" grpId="0"/>
      <p:bldP spid="40" grpId="0" animBg="1"/>
      <p:bldP spid="41" grpId="0" animBg="1"/>
      <p:bldP spid="42" grpId="0" animBg="1"/>
      <p:bldP spid="64" grpId="0"/>
      <p:bldP spid="65" grpId="0"/>
      <p:bldP spid="68" grpId="0"/>
      <p:bldP spid="73" grpId="0"/>
      <p:bldP spid="74" grpId="0"/>
      <p:bldP spid="75" grpId="0"/>
      <p:bldP spid="7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VAE+GAN - Sample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197102"/>
            <a:ext cx="5949114" cy="367665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70700" y="2478159"/>
            <a:ext cx="14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blurry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870700" y="4201660"/>
            <a:ext cx="14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sharp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70700" y="5007089"/>
            <a:ext cx="14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sharp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43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855789"/>
            <a:ext cx="5937250" cy="37717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VAE+GAN - Reconstruction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314575" y="5792603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GAN cannot do reconstruction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11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InfoGAN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3438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err="1"/>
              <a:t>InfoGAN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54385" y="2345081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4187834" y="3873701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4782028" y="3254523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  <a:endCxn id="18" idx="1"/>
          </p:cNvCxnSpPr>
          <p:nvPr/>
        </p:nvCxnSpPr>
        <p:spPr>
          <a:xfrm>
            <a:off x="7227354" y="2852657"/>
            <a:ext cx="608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35996" y="2621824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404404" y="2345081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>
            <a:off x="1969397" y="2819866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155030" y="2607167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890426" y="2345081"/>
            <a:ext cx="316008" cy="91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1564489" y="2345081"/>
            <a:ext cx="316008" cy="4929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z’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1564489" y="2855617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>
            <a:off x="3998170" y="2837999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441875" y="2432964"/>
            <a:ext cx="674126" cy="7738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39" name="直線單箭頭接點 38"/>
          <p:cNvCxnSpPr>
            <a:cxnSpLocks/>
          </p:cNvCxnSpPr>
          <p:nvPr/>
        </p:nvCxnSpPr>
        <p:spPr>
          <a:xfrm>
            <a:off x="4789814" y="4919328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4620934" y="5558316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1969397" y="5197876"/>
            <a:ext cx="2820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Predict the code c that generates x</a:t>
            </a:r>
            <a:endParaRPr lang="zh-TW" altLang="en-US" sz="2400" dirty="0"/>
          </a:p>
        </p:txBody>
      </p: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5287687" y="2833892"/>
            <a:ext cx="608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28650" y="2046513"/>
            <a:ext cx="4930321" cy="42091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1155030" y="4079188"/>
            <a:ext cx="2444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“Auto-encoder”</a:t>
            </a:r>
            <a:endParaRPr lang="zh-TW" altLang="en-US" sz="28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589726" y="4003458"/>
            <a:ext cx="1883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Parameter </a:t>
            </a:r>
          </a:p>
          <a:p>
            <a:pPr algn="ctr"/>
            <a:r>
              <a:rPr lang="en-US" altLang="zh-TW" sz="2400" dirty="0"/>
              <a:t>sharing</a:t>
            </a:r>
            <a:endParaRPr lang="zh-TW" altLang="en-US" sz="2400" dirty="0"/>
          </a:p>
        </p:txBody>
      </p:sp>
      <p:cxnSp>
        <p:nvCxnSpPr>
          <p:cNvPr id="47" name="直線單箭頭接點 46"/>
          <p:cNvCxnSpPr>
            <a:cxnSpLocks/>
            <a:stCxn id="4" idx="2"/>
          </p:cNvCxnSpPr>
          <p:nvPr/>
        </p:nvCxnSpPr>
        <p:spPr>
          <a:xfrm>
            <a:off x="6556365" y="3305835"/>
            <a:ext cx="395978" cy="63274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</p:cNvCxnSpPr>
          <p:nvPr/>
        </p:nvCxnSpPr>
        <p:spPr>
          <a:xfrm>
            <a:off x="5391794" y="4317665"/>
            <a:ext cx="1362560" cy="3641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351057" y="4864828"/>
            <a:ext cx="2361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(only the last layer is different)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8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8" grpId="0"/>
      <p:bldP spid="5" grpId="0" animBg="1"/>
      <p:bldP spid="9" grpId="0"/>
      <p:bldP spid="20" grpId="0" animBg="1"/>
      <p:bldP spid="21" grpId="0" animBg="1"/>
      <p:bldP spid="22" grpId="0" animBg="1"/>
      <p:bldP spid="25" grpId="0" animBg="1"/>
      <p:bldP spid="40" grpId="0" animBg="1"/>
      <p:bldP spid="41" grpId="0"/>
      <p:bldP spid="44" grpId="0" animBg="1"/>
      <p:bldP spid="45" grpId="0"/>
      <p:bldP spid="46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96" y="365126"/>
            <a:ext cx="5244524" cy="3063257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1308470" y="3421926"/>
            <a:ext cx="6129496" cy="973295"/>
            <a:chOff x="1352454" y="1961650"/>
            <a:chExt cx="6129496" cy="973295"/>
          </a:xfrm>
        </p:grpSpPr>
        <p:sp>
          <p:nvSpPr>
            <p:cNvPr id="5" name="矩形 4"/>
            <p:cNvSpPr/>
            <p:nvPr/>
          </p:nvSpPr>
          <p:spPr>
            <a:xfrm>
              <a:off x="2192369" y="1961650"/>
              <a:ext cx="1539240" cy="9607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  <a:p>
              <a:pPr algn="ctr"/>
              <a:r>
                <a:rPr lang="en-US" altLang="zh-TW" sz="2400" dirty="0"/>
                <a:t>(Decoder)</a:t>
              </a:r>
              <a:endParaRPr lang="zh-TW" altLang="en-US" sz="2400" dirty="0"/>
            </a:p>
          </p:txBody>
        </p:sp>
        <p:cxnSp>
          <p:nvCxnSpPr>
            <p:cNvPr id="6" name="直線單箭頭接點 5"/>
            <p:cNvCxnSpPr>
              <a:cxnSpLocks/>
            </p:cNvCxnSpPr>
            <p:nvPr/>
          </p:nvCxnSpPr>
          <p:spPr>
            <a:xfrm>
              <a:off x="1757362" y="2436435"/>
              <a:ext cx="37932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1352454" y="1961650"/>
              <a:ext cx="316008" cy="4929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z’</a:t>
              </a:r>
              <a:endParaRPr lang="zh-TW" altLang="en-US" sz="24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1352454" y="2472186"/>
              <a:ext cx="316008" cy="4090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c</a:t>
              </a:r>
              <a:endParaRPr lang="zh-TW" altLang="en-US" sz="2400" dirty="0"/>
            </a:p>
          </p:txBody>
        </p:sp>
        <p:cxnSp>
          <p:nvCxnSpPr>
            <p:cNvPr id="9" name="直線單箭頭接點 8"/>
            <p:cNvCxnSpPr>
              <a:cxnSpLocks/>
            </p:cNvCxnSpPr>
            <p:nvPr/>
          </p:nvCxnSpPr>
          <p:spPr>
            <a:xfrm>
              <a:off x="3786135" y="2454568"/>
              <a:ext cx="37932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4229840" y="2049533"/>
              <a:ext cx="674126" cy="77380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16354" y="1974191"/>
              <a:ext cx="1203960" cy="9607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165942" y="2262047"/>
              <a:ext cx="316008" cy="4090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c</a:t>
              </a:r>
              <a:endParaRPr lang="zh-TW" altLang="en-US" sz="2400" dirty="0"/>
            </a:p>
          </p:txBody>
        </p:sp>
        <p:cxnSp>
          <p:nvCxnSpPr>
            <p:cNvPr id="13" name="直線單箭頭接點 12"/>
            <p:cNvCxnSpPr>
              <a:cxnSpLocks/>
            </p:cNvCxnSpPr>
            <p:nvPr/>
          </p:nvCxnSpPr>
          <p:spPr>
            <a:xfrm>
              <a:off x="4972206" y="2459228"/>
              <a:ext cx="37932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cxnSpLocks/>
            </p:cNvCxnSpPr>
            <p:nvPr/>
          </p:nvCxnSpPr>
          <p:spPr>
            <a:xfrm>
              <a:off x="6686574" y="2472186"/>
              <a:ext cx="37932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/>
          <p:cNvSpPr txBox="1"/>
          <p:nvPr/>
        </p:nvSpPr>
        <p:spPr>
          <a:xfrm>
            <a:off x="1912160" y="2079254"/>
            <a:ext cx="1577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>
                <a:solidFill>
                  <a:srgbClr val="0000FF"/>
                </a:solidFill>
              </a:rPr>
              <a:t>Regular</a:t>
            </a:r>
          </a:p>
          <a:p>
            <a:pPr algn="r"/>
            <a:r>
              <a:rPr lang="en-US" altLang="zh-TW" sz="2800" dirty="0">
                <a:solidFill>
                  <a:srgbClr val="0000FF"/>
                </a:solidFill>
              </a:rPr>
              <a:t>GAN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0" y="4724280"/>
            <a:ext cx="9283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c must have clear influence on x, so the encoder can recover c from x</a:t>
            </a:r>
            <a:endParaRPr lang="zh-TW" altLang="en-US" sz="2400" dirty="0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 rot="16200000">
            <a:off x="4333254" y="4531157"/>
            <a:ext cx="37932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-1587" y="5216912"/>
            <a:ext cx="4929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c will be easy to interpret 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212912" y="5778871"/>
            <a:ext cx="6658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 specific dimension c</a:t>
            </a:r>
            <a:r>
              <a:rPr lang="en-US" altLang="zh-TW" sz="2400" baseline="-25000" dirty="0"/>
              <a:t>i</a:t>
            </a:r>
            <a:r>
              <a:rPr lang="en-US" altLang="zh-TW" sz="2400" dirty="0"/>
              <a:t> cannot cooperate with other feature dimensions to have influence.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95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122"/>
            <a:ext cx="9144000" cy="56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55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565"/>
            <a:ext cx="9144000" cy="55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46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858"/>
            <a:ext cx="9144000" cy="25708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5715"/>
            <a:ext cx="9144000" cy="26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79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614"/>
            <a:ext cx="9144000" cy="55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29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BiGAN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90600" y="4429919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Jeff Donahue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Philipp </a:t>
            </a:r>
            <a:r>
              <a:rPr lang="en-US" altLang="zh-TW" dirty="0" err="1">
                <a:latin typeface="Lucida Grande"/>
              </a:rPr>
              <a:t>Krähenbühl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Trevor Darrell, “</a:t>
            </a:r>
            <a:r>
              <a:rPr lang="en-US" altLang="zh-TW" dirty="0"/>
              <a:t>Adversarial Feature Learning”,</a:t>
            </a:r>
            <a:r>
              <a:rPr lang="zh-TW" altLang="en-US" dirty="0"/>
              <a:t> </a:t>
            </a:r>
            <a:r>
              <a:rPr lang="en-US" altLang="zh-TW" dirty="0"/>
              <a:t>ICLR,</a:t>
            </a:r>
            <a:r>
              <a:rPr lang="zh-TW" altLang="en-US" dirty="0"/>
              <a:t> </a:t>
            </a:r>
            <a:r>
              <a:rPr lang="en-US" altLang="zh-TW" dirty="0"/>
              <a:t>2017</a:t>
            </a:r>
          </a:p>
        </p:txBody>
      </p:sp>
      <p:sp>
        <p:nvSpPr>
          <p:cNvPr id="5" name="矩形 4"/>
          <p:cNvSpPr/>
          <p:nvPr/>
        </p:nvSpPr>
        <p:spPr>
          <a:xfrm>
            <a:off x="990600" y="5072876"/>
            <a:ext cx="746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Vincent </a:t>
            </a:r>
            <a:r>
              <a:rPr lang="en-US" altLang="zh-TW" dirty="0" err="1">
                <a:latin typeface="Lucida Grande"/>
              </a:rPr>
              <a:t>Dumoulin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Ishmael </a:t>
            </a:r>
            <a:r>
              <a:rPr lang="en-US" altLang="zh-TW" dirty="0" err="1">
                <a:latin typeface="Lucida Grande"/>
              </a:rPr>
              <a:t>Belghazi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Ben Poole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Olivier </a:t>
            </a:r>
            <a:r>
              <a:rPr lang="en-US" altLang="zh-TW" dirty="0" err="1">
                <a:latin typeface="Lucida Grande"/>
              </a:rPr>
              <a:t>Mastropietro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Alex Lamb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Martin </a:t>
            </a:r>
            <a:r>
              <a:rPr lang="en-US" altLang="zh-TW" dirty="0" err="1">
                <a:latin typeface="Lucida Grande"/>
              </a:rPr>
              <a:t>Arjovsky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Aaron </a:t>
            </a:r>
            <a:r>
              <a:rPr lang="en-US" altLang="zh-TW" dirty="0" err="1">
                <a:latin typeface="Lucida Grande"/>
              </a:rPr>
              <a:t>Courville</a:t>
            </a:r>
            <a:r>
              <a:rPr lang="en-US" altLang="zh-TW" dirty="0">
                <a:latin typeface="Lucida Grande"/>
              </a:rPr>
              <a:t>, “</a:t>
            </a:r>
            <a:r>
              <a:rPr lang="en-US" altLang="zh-TW" dirty="0" err="1"/>
              <a:t>Adversarially</a:t>
            </a:r>
            <a:r>
              <a:rPr lang="en-US" altLang="zh-TW" dirty="0"/>
              <a:t> Learned Inference</a:t>
            </a:r>
            <a:r>
              <a:rPr lang="en-US" altLang="zh-TW" dirty="0">
                <a:latin typeface="Lucida Grande"/>
              </a:rPr>
              <a:t>”, </a:t>
            </a:r>
            <a:r>
              <a:rPr lang="en-US" altLang="zh-TW" dirty="0"/>
              <a:t>ICLR,</a:t>
            </a:r>
            <a:r>
              <a:rPr lang="zh-TW" altLang="en-US" dirty="0"/>
              <a:t> </a:t>
            </a:r>
            <a:r>
              <a:rPr lang="en-US" altLang="zh-TW" dirty="0"/>
              <a:t>2017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379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GAN + Autoencoder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5774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BiGAN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28650" y="3480594"/>
            <a:ext cx="1985736" cy="113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912382" y="3480594"/>
            <a:ext cx="1985736" cy="1130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229350" y="3480594"/>
            <a:ext cx="1985736" cy="1130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10" name="箭號: 向右 9"/>
          <p:cNvSpPr/>
          <p:nvPr/>
        </p:nvSpPr>
        <p:spPr>
          <a:xfrm rot="16200000">
            <a:off x="1254125" y="4695258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 rot="5400000" flipV="1">
            <a:off x="3537857" y="2792015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箭號: 向右 11"/>
          <p:cNvSpPr/>
          <p:nvPr/>
        </p:nvSpPr>
        <p:spPr>
          <a:xfrm rot="16200000">
            <a:off x="1254126" y="2816282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 rot="5400000" flipV="1">
            <a:off x="3558262" y="4733415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 rot="16200000">
            <a:off x="6361917" y="4694179"/>
            <a:ext cx="691902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 rot="16200000">
            <a:off x="6854824" y="2802194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27309" y="5302796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x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78237" y="2313136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z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011041" y="5302795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x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075668" y="2270252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z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 rot="16200000">
            <a:off x="7412222" y="4715620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708168" y="5383837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x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990897" y="5395385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z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141127" y="1886832"/>
            <a:ext cx="21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from encoder or decoder?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23641" y="5659734"/>
            <a:ext cx="119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(real)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140298" y="5659734"/>
            <a:ext cx="1659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(generated)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140296" y="1549480"/>
            <a:ext cx="1659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(from prior distribution)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5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 animBg="1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94651" cy="503237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Initialize encoder </a:t>
                </a:r>
                <a:r>
                  <a:rPr lang="en-US" altLang="zh-TW" sz="2400" dirty="0" err="1"/>
                  <a:t>En</a:t>
                </a:r>
                <a:r>
                  <a:rPr lang="en-US" altLang="zh-TW" sz="2400" dirty="0"/>
                  <a:t>, decoder De, discriminator Dis</a:t>
                </a:r>
              </a:p>
              <a:p>
                <a:r>
                  <a:rPr lang="en-US" altLang="zh-TW" sz="2400" dirty="0"/>
                  <a:t>In each iteration:</a:t>
                </a:r>
              </a:p>
              <a:p>
                <a:pPr lvl="1"/>
                <a:r>
                  <a:rPr lang="en-US" altLang="zh-TW" dirty="0"/>
                  <a:t>Sample M images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from database</a:t>
                </a:r>
              </a:p>
              <a:p>
                <a:pPr lvl="1"/>
                <a:r>
                  <a:rPr lang="en-US" altLang="zh-TW" dirty="0"/>
                  <a:t>Generate M codes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altLang="zh-TW" dirty="0"/>
                  <a:t> from encoder 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𝐸𝑛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sz="2400" b="0" dirty="0"/>
              </a:p>
              <a:p>
                <a:pPr lvl="1"/>
                <a:r>
                  <a:rPr lang="en-US" altLang="zh-TW" dirty="0"/>
                  <a:t>Sample M codes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from prior P(z)</a:t>
                </a:r>
              </a:p>
              <a:p>
                <a:pPr lvl="1"/>
                <a:r>
                  <a:rPr lang="en-US" altLang="zh-TW" dirty="0"/>
                  <a:t>Generate M codes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altLang="zh-TW" dirty="0"/>
                  <a:t> from decoder 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𝐷𝑒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  <a:p>
                <a:pPr lvl="1"/>
                <a:r>
                  <a:rPr lang="en-US" altLang="zh-TW" dirty="0"/>
                  <a:t>Update Dis to increase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𝐷𝑖𝑠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decrease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𝐷𝑖𝑠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</a:t>
                </a:r>
                <a:r>
                  <a:rPr lang="en-US" altLang="zh-TW" dirty="0" err="1"/>
                  <a:t>En</a:t>
                </a:r>
                <a:r>
                  <a:rPr lang="en-US" altLang="zh-TW" dirty="0"/>
                  <a:t> and De to decrease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𝐷𝑖𝑠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increase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𝐷𝑖𝑠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94651" cy="5032376"/>
              </a:xfrm>
              <a:blipFill>
                <a:blip r:embed="rId3"/>
                <a:stretch>
                  <a:fillRect l="-991" t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39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68134" y="2085747"/>
            <a:ext cx="1985736" cy="773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051866" y="2085747"/>
            <a:ext cx="1985736" cy="8115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368834" y="2085747"/>
            <a:ext cx="1985736" cy="8115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10" name="箭號: 向右 9"/>
          <p:cNvSpPr/>
          <p:nvPr/>
        </p:nvSpPr>
        <p:spPr>
          <a:xfrm rot="16200000">
            <a:off x="1393609" y="2943949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/>
          <p:cNvSpPr/>
          <p:nvPr/>
        </p:nvSpPr>
        <p:spPr>
          <a:xfrm rot="5400000" flipV="1">
            <a:off x="3677341" y="1397168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箭號: 向右 11"/>
          <p:cNvSpPr/>
          <p:nvPr/>
        </p:nvSpPr>
        <p:spPr>
          <a:xfrm rot="16200000">
            <a:off x="1393610" y="1421435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 rot="5400000" flipV="1">
            <a:off x="3697746" y="2982106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/>
          <p:cNvSpPr/>
          <p:nvPr/>
        </p:nvSpPr>
        <p:spPr>
          <a:xfrm rot="16200000">
            <a:off x="6501401" y="2958373"/>
            <a:ext cx="691902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 rot="16200000">
            <a:off x="6994308" y="1407347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66793" y="3551487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x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17721" y="918289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z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150525" y="3551486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x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215152" y="875405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z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 rot="16200000">
            <a:off x="7551706" y="2979814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847652" y="3648031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 x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130381" y="3659579"/>
            <a:ext cx="178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 z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280611" y="491985"/>
            <a:ext cx="21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from encoder or decoder?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163125" y="3908425"/>
            <a:ext cx="119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(real)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279782" y="3908425"/>
            <a:ext cx="1659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(generated)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3279780" y="154633"/>
            <a:ext cx="1659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(from prior distribution)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279203" y="4370090"/>
                <a:ext cx="9635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03" y="4370090"/>
                <a:ext cx="963597" cy="369332"/>
              </a:xfrm>
              <a:prstGeom prst="rect">
                <a:avLst/>
              </a:prstGeom>
              <a:blipFill>
                <a:blip r:embed="rId3"/>
                <a:stretch>
                  <a:fillRect l="-759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583340" y="4370090"/>
                <a:ext cx="9827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40" y="4370090"/>
                <a:ext cx="982769" cy="369332"/>
              </a:xfrm>
              <a:prstGeom prst="rect">
                <a:avLst/>
              </a:prstGeom>
              <a:blipFill>
                <a:blip r:embed="rId4"/>
                <a:stretch>
                  <a:fillRect l="-9938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6048445" y="4139257"/>
            <a:ext cx="2595138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Evaluate the difference between P and Q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917721" y="4860462"/>
            <a:ext cx="398948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 make P</a:t>
            </a:r>
            <a:r>
              <a:rPr lang="zh-TW" altLang="en-US" sz="2400" dirty="0"/>
              <a:t> </a:t>
            </a:r>
            <a:r>
              <a:rPr lang="en-US" altLang="zh-TW" sz="2400" dirty="0"/>
              <a:t>and</a:t>
            </a:r>
            <a:r>
              <a:rPr lang="zh-TW" altLang="en-US" sz="2400" dirty="0"/>
              <a:t> </a:t>
            </a:r>
            <a:r>
              <a:rPr lang="en-US" altLang="zh-TW" sz="2400" dirty="0"/>
              <a:t>Q</a:t>
            </a:r>
            <a:r>
              <a:rPr lang="zh-TW" altLang="en-US" sz="2400" dirty="0"/>
              <a:t> </a:t>
            </a:r>
            <a:r>
              <a:rPr lang="en-US" altLang="zh-TW" sz="2400" dirty="0"/>
              <a:t>the</a:t>
            </a:r>
            <a:r>
              <a:rPr lang="zh-TW" altLang="en-US" sz="2400" dirty="0"/>
              <a:t> </a:t>
            </a:r>
            <a:r>
              <a:rPr lang="en-US" altLang="zh-TW" sz="2400" dirty="0"/>
              <a:t>same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944451" y="5648146"/>
            <a:ext cx="2412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Optimal encoder and decoder: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382481" y="5561170"/>
            <a:ext cx="2412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En</a:t>
            </a:r>
            <a:r>
              <a:rPr lang="en-US" altLang="zh-TW" sz="2400" dirty="0"/>
              <a:t>(x’) = z’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330065" y="5602883"/>
            <a:ext cx="162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De(z’) = x’</a:t>
            </a:r>
            <a:endParaRPr lang="zh-TW" altLang="en-US" sz="2400" dirty="0"/>
          </a:p>
        </p:txBody>
      </p:sp>
      <p:sp>
        <p:nvSpPr>
          <p:cNvPr id="6" name="箭號: 向右 5"/>
          <p:cNvSpPr/>
          <p:nvPr/>
        </p:nvSpPr>
        <p:spPr>
          <a:xfrm>
            <a:off x="4957779" y="5648146"/>
            <a:ext cx="400050" cy="378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357829" y="6122598"/>
            <a:ext cx="1600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En</a:t>
            </a:r>
            <a:r>
              <a:rPr lang="en-US" altLang="zh-TW" sz="2400" dirty="0"/>
              <a:t>(x’’) = z’’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343556" y="6118021"/>
            <a:ext cx="162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De(z’’) = x’’</a:t>
            </a:r>
            <a:endParaRPr lang="zh-TW" altLang="en-US" sz="2400" dirty="0"/>
          </a:p>
        </p:txBody>
      </p:sp>
      <p:sp>
        <p:nvSpPr>
          <p:cNvPr id="34" name="箭號: 向右 33"/>
          <p:cNvSpPr/>
          <p:nvPr/>
        </p:nvSpPr>
        <p:spPr>
          <a:xfrm>
            <a:off x="4957779" y="6147976"/>
            <a:ext cx="400050" cy="378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7130381" y="5602883"/>
            <a:ext cx="131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all x’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130381" y="6097012"/>
            <a:ext cx="131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all z’’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182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4" grpId="0" animBg="1"/>
      <p:bldP spid="29" grpId="0" animBg="1"/>
      <p:bldP spid="5" grpId="0"/>
      <p:bldP spid="30" grpId="0"/>
      <p:bldP spid="31" grpId="0"/>
      <p:bldP spid="6" grpId="0" animBg="1"/>
      <p:bldP spid="32" grpId="0"/>
      <p:bldP spid="33" grpId="0"/>
      <p:bldP spid="34" grpId="0" animBg="1"/>
      <p:bldP spid="18" grpId="0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BiGAN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707147" y="1641758"/>
            <a:ext cx="7692100" cy="1069579"/>
            <a:chOff x="707147" y="1641758"/>
            <a:chExt cx="7692100" cy="1069579"/>
          </a:xfrm>
        </p:grpSpPr>
        <p:sp>
          <p:nvSpPr>
            <p:cNvPr id="5" name="文字方塊 4"/>
            <p:cNvSpPr txBox="1"/>
            <p:nvPr/>
          </p:nvSpPr>
          <p:spPr>
            <a:xfrm>
              <a:off x="3338938" y="1671341"/>
              <a:ext cx="2412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/>
                <a:t>En</a:t>
              </a:r>
              <a:r>
                <a:rPr lang="en-US" altLang="zh-TW" sz="2400" dirty="0"/>
                <a:t>(x’) = z’</a:t>
              </a:r>
              <a:endParaRPr lang="zh-TW" altLang="en-US" sz="24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286522" y="1713054"/>
              <a:ext cx="1628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De(z’) = x’</a:t>
              </a:r>
              <a:endParaRPr lang="zh-TW" altLang="en-US" sz="2400" dirty="0"/>
            </a:p>
          </p:txBody>
        </p:sp>
        <p:sp>
          <p:nvSpPr>
            <p:cNvPr id="7" name="箭號: 向右 6"/>
            <p:cNvSpPr/>
            <p:nvPr/>
          </p:nvSpPr>
          <p:spPr>
            <a:xfrm>
              <a:off x="4914236" y="1758317"/>
              <a:ext cx="400050" cy="3782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314286" y="2232769"/>
              <a:ext cx="1600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/>
                <a:t>En</a:t>
              </a:r>
              <a:r>
                <a:rPr lang="en-US" altLang="zh-TW" sz="2400" dirty="0"/>
                <a:t>(x’’) = z’’</a:t>
              </a:r>
              <a:endParaRPr lang="zh-TW" altLang="en-US" sz="2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357322" y="2216434"/>
              <a:ext cx="1628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De(z’’) = x’’</a:t>
              </a:r>
              <a:endParaRPr lang="zh-TW" altLang="en-US" sz="2400" dirty="0"/>
            </a:p>
          </p:txBody>
        </p:sp>
        <p:sp>
          <p:nvSpPr>
            <p:cNvPr id="10" name="箭號: 向右 9"/>
            <p:cNvSpPr/>
            <p:nvPr/>
          </p:nvSpPr>
          <p:spPr>
            <a:xfrm>
              <a:off x="4914236" y="2258147"/>
              <a:ext cx="400050" cy="3782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086838" y="1713054"/>
              <a:ext cx="1312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For all x’</a:t>
              </a:r>
              <a:endParaRPr lang="zh-TW" altLang="en-US" sz="24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086838" y="2207183"/>
              <a:ext cx="1312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For all z’’</a:t>
              </a:r>
              <a:endParaRPr lang="zh-TW" altLang="en-US" sz="24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07147" y="1641758"/>
              <a:ext cx="7692100" cy="10695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176165" y="2950417"/>
            <a:ext cx="168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about?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1339870" y="5417821"/>
            <a:ext cx="1713153" cy="596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339870" y="3758220"/>
            <a:ext cx="1713153" cy="575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8" name="箭號: 向右 17"/>
          <p:cNvSpPr/>
          <p:nvPr/>
        </p:nvSpPr>
        <p:spPr>
          <a:xfrm rot="16200000">
            <a:off x="2007762" y="5920350"/>
            <a:ext cx="377371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626642" y="6301983"/>
            <a:ext cx="113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895387" y="4633755"/>
            <a:ext cx="57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26" name="箭號: 向右 25"/>
          <p:cNvSpPr/>
          <p:nvPr/>
        </p:nvSpPr>
        <p:spPr>
          <a:xfrm rot="16200000">
            <a:off x="2007760" y="4918493"/>
            <a:ext cx="377371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/>
          <p:cNvSpPr/>
          <p:nvPr/>
        </p:nvSpPr>
        <p:spPr>
          <a:xfrm rot="16200000">
            <a:off x="2007762" y="4242555"/>
            <a:ext cx="377371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/>
          <p:cNvSpPr/>
          <p:nvPr/>
        </p:nvSpPr>
        <p:spPr>
          <a:xfrm rot="16200000">
            <a:off x="1990989" y="3260060"/>
            <a:ext cx="377371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644673" y="2950418"/>
                <a:ext cx="11396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673" y="2950418"/>
                <a:ext cx="113960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3523009" y="3760177"/>
            <a:ext cx="1713153" cy="596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3523009" y="5467897"/>
            <a:ext cx="1713153" cy="5750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32" name="箭號: 向右 31"/>
          <p:cNvSpPr/>
          <p:nvPr/>
        </p:nvSpPr>
        <p:spPr>
          <a:xfrm rot="16200000">
            <a:off x="4172872" y="5959899"/>
            <a:ext cx="377371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774981" y="4643194"/>
            <a:ext cx="113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073258" y="6341531"/>
            <a:ext cx="57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35" name="箭號: 向右 34"/>
          <p:cNvSpPr/>
          <p:nvPr/>
        </p:nvSpPr>
        <p:spPr>
          <a:xfrm rot="16200000">
            <a:off x="4172870" y="4958042"/>
            <a:ext cx="377371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/>
          <p:cNvSpPr/>
          <p:nvPr/>
        </p:nvSpPr>
        <p:spPr>
          <a:xfrm rot="16200000">
            <a:off x="4172872" y="4282104"/>
            <a:ext cx="377371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/>
          <p:cNvSpPr/>
          <p:nvPr/>
        </p:nvSpPr>
        <p:spPr>
          <a:xfrm rot="16200000">
            <a:off x="4156099" y="3299609"/>
            <a:ext cx="377371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3809783" y="2989967"/>
                <a:ext cx="11396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783" y="2989967"/>
                <a:ext cx="11396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接點 39"/>
          <p:cNvCxnSpPr>
            <a:cxnSpLocks/>
          </p:cNvCxnSpPr>
          <p:nvPr/>
        </p:nvCxnSpPr>
        <p:spPr>
          <a:xfrm>
            <a:off x="3236237" y="3140765"/>
            <a:ext cx="0" cy="3412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cxnSpLocks/>
          </p:cNvCxnSpPr>
          <p:nvPr/>
        </p:nvCxnSpPr>
        <p:spPr>
          <a:xfrm flipH="1">
            <a:off x="2405174" y="3140765"/>
            <a:ext cx="83106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cxnSpLocks/>
          </p:cNvCxnSpPr>
          <p:nvPr/>
        </p:nvCxnSpPr>
        <p:spPr>
          <a:xfrm flipH="1">
            <a:off x="2462703" y="6553200"/>
            <a:ext cx="83106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cxnSpLocks/>
          </p:cNvCxnSpPr>
          <p:nvPr/>
        </p:nvCxnSpPr>
        <p:spPr>
          <a:xfrm>
            <a:off x="5353788" y="3208743"/>
            <a:ext cx="0" cy="3412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cxnSpLocks/>
          </p:cNvCxnSpPr>
          <p:nvPr/>
        </p:nvCxnSpPr>
        <p:spPr>
          <a:xfrm flipH="1">
            <a:off x="4522725" y="3208743"/>
            <a:ext cx="83106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>
            <a:cxnSpLocks/>
          </p:cNvCxnSpPr>
          <p:nvPr/>
        </p:nvCxnSpPr>
        <p:spPr>
          <a:xfrm flipH="1">
            <a:off x="4580254" y="6621178"/>
            <a:ext cx="83106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919187" y="4364390"/>
            <a:ext cx="2356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5919187" y="6146807"/>
            <a:ext cx="2356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手繪多邊形: 圖案 52"/>
          <p:cNvSpPr/>
          <p:nvPr/>
        </p:nvSpPr>
        <p:spPr>
          <a:xfrm>
            <a:off x="6025205" y="3375916"/>
            <a:ext cx="2345634" cy="926571"/>
          </a:xfrm>
          <a:custGeom>
            <a:avLst/>
            <a:gdLst>
              <a:gd name="connsiteX0" fmla="*/ 0 w 2345634"/>
              <a:gd name="connsiteY0" fmla="*/ 521419 h 926571"/>
              <a:gd name="connsiteX1" fmla="*/ 172278 w 2345634"/>
              <a:gd name="connsiteY1" fmla="*/ 4585 h 926571"/>
              <a:gd name="connsiteX2" fmla="*/ 477078 w 2345634"/>
              <a:gd name="connsiteY2" fmla="*/ 256376 h 926571"/>
              <a:gd name="connsiteX3" fmla="*/ 675861 w 2345634"/>
              <a:gd name="connsiteY3" fmla="*/ 44341 h 926571"/>
              <a:gd name="connsiteX4" fmla="*/ 768626 w 2345634"/>
              <a:gd name="connsiteY4" fmla="*/ 627437 h 926571"/>
              <a:gd name="connsiteX5" fmla="*/ 914400 w 2345634"/>
              <a:gd name="connsiteY5" fmla="*/ 905732 h 926571"/>
              <a:gd name="connsiteX6" fmla="*/ 1073426 w 2345634"/>
              <a:gd name="connsiteY6" fmla="*/ 84098 h 926571"/>
              <a:gd name="connsiteX7" fmla="*/ 1524000 w 2345634"/>
              <a:gd name="connsiteY7" fmla="*/ 481663 h 926571"/>
              <a:gd name="connsiteX8" fmla="*/ 1656521 w 2345634"/>
              <a:gd name="connsiteY8" fmla="*/ 574428 h 926571"/>
              <a:gd name="connsiteX9" fmla="*/ 1749287 w 2345634"/>
              <a:gd name="connsiteY9" fmla="*/ 468411 h 926571"/>
              <a:gd name="connsiteX10" fmla="*/ 2040834 w 2345634"/>
              <a:gd name="connsiteY10" fmla="*/ 587680 h 926571"/>
              <a:gd name="connsiteX11" fmla="*/ 2345634 w 2345634"/>
              <a:gd name="connsiteY11" fmla="*/ 70845 h 92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5634" h="926571">
                <a:moveTo>
                  <a:pt x="0" y="521419"/>
                </a:moveTo>
                <a:cubicBezTo>
                  <a:pt x="46382" y="285089"/>
                  <a:pt x="92765" y="48759"/>
                  <a:pt x="172278" y="4585"/>
                </a:cubicBezTo>
                <a:cubicBezTo>
                  <a:pt x="251791" y="-39589"/>
                  <a:pt x="393148" y="249750"/>
                  <a:pt x="477078" y="256376"/>
                </a:cubicBezTo>
                <a:cubicBezTo>
                  <a:pt x="561008" y="263002"/>
                  <a:pt x="627270" y="-17502"/>
                  <a:pt x="675861" y="44341"/>
                </a:cubicBezTo>
                <a:cubicBezTo>
                  <a:pt x="724452" y="106184"/>
                  <a:pt x="728869" y="483872"/>
                  <a:pt x="768626" y="627437"/>
                </a:cubicBezTo>
                <a:cubicBezTo>
                  <a:pt x="808383" y="771002"/>
                  <a:pt x="863600" y="996289"/>
                  <a:pt x="914400" y="905732"/>
                </a:cubicBezTo>
                <a:cubicBezTo>
                  <a:pt x="965200" y="815175"/>
                  <a:pt x="971826" y="154776"/>
                  <a:pt x="1073426" y="84098"/>
                </a:cubicBezTo>
                <a:cubicBezTo>
                  <a:pt x="1175026" y="13420"/>
                  <a:pt x="1426818" y="399941"/>
                  <a:pt x="1524000" y="481663"/>
                </a:cubicBezTo>
                <a:cubicBezTo>
                  <a:pt x="1621182" y="563385"/>
                  <a:pt x="1618973" y="576637"/>
                  <a:pt x="1656521" y="574428"/>
                </a:cubicBezTo>
                <a:cubicBezTo>
                  <a:pt x="1694069" y="572219"/>
                  <a:pt x="1685235" y="466202"/>
                  <a:pt x="1749287" y="468411"/>
                </a:cubicBezTo>
                <a:cubicBezTo>
                  <a:pt x="1813339" y="470620"/>
                  <a:pt x="1941443" y="653941"/>
                  <a:pt x="2040834" y="587680"/>
                </a:cubicBezTo>
                <a:cubicBezTo>
                  <a:pt x="2140225" y="521419"/>
                  <a:pt x="2242929" y="296132"/>
                  <a:pt x="2345634" y="70845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手繪多邊形: 圖案 53"/>
          <p:cNvSpPr/>
          <p:nvPr/>
        </p:nvSpPr>
        <p:spPr>
          <a:xfrm>
            <a:off x="6057091" y="5076663"/>
            <a:ext cx="2345634" cy="938757"/>
          </a:xfrm>
          <a:custGeom>
            <a:avLst/>
            <a:gdLst>
              <a:gd name="connsiteX0" fmla="*/ 0 w 2345634"/>
              <a:gd name="connsiteY0" fmla="*/ 521419 h 926571"/>
              <a:gd name="connsiteX1" fmla="*/ 172278 w 2345634"/>
              <a:gd name="connsiteY1" fmla="*/ 4585 h 926571"/>
              <a:gd name="connsiteX2" fmla="*/ 477078 w 2345634"/>
              <a:gd name="connsiteY2" fmla="*/ 256376 h 926571"/>
              <a:gd name="connsiteX3" fmla="*/ 675861 w 2345634"/>
              <a:gd name="connsiteY3" fmla="*/ 44341 h 926571"/>
              <a:gd name="connsiteX4" fmla="*/ 768626 w 2345634"/>
              <a:gd name="connsiteY4" fmla="*/ 627437 h 926571"/>
              <a:gd name="connsiteX5" fmla="*/ 914400 w 2345634"/>
              <a:gd name="connsiteY5" fmla="*/ 905732 h 926571"/>
              <a:gd name="connsiteX6" fmla="*/ 1073426 w 2345634"/>
              <a:gd name="connsiteY6" fmla="*/ 84098 h 926571"/>
              <a:gd name="connsiteX7" fmla="*/ 1524000 w 2345634"/>
              <a:gd name="connsiteY7" fmla="*/ 481663 h 926571"/>
              <a:gd name="connsiteX8" fmla="*/ 1656521 w 2345634"/>
              <a:gd name="connsiteY8" fmla="*/ 574428 h 926571"/>
              <a:gd name="connsiteX9" fmla="*/ 1749287 w 2345634"/>
              <a:gd name="connsiteY9" fmla="*/ 468411 h 926571"/>
              <a:gd name="connsiteX10" fmla="*/ 2040834 w 2345634"/>
              <a:gd name="connsiteY10" fmla="*/ 587680 h 926571"/>
              <a:gd name="connsiteX11" fmla="*/ 2345634 w 2345634"/>
              <a:gd name="connsiteY11" fmla="*/ 70845 h 926571"/>
              <a:gd name="connsiteX0" fmla="*/ 0 w 2345634"/>
              <a:gd name="connsiteY0" fmla="*/ 537550 h 942702"/>
              <a:gd name="connsiteX1" fmla="*/ 172278 w 2345634"/>
              <a:gd name="connsiteY1" fmla="*/ 20716 h 942702"/>
              <a:gd name="connsiteX2" fmla="*/ 477078 w 2345634"/>
              <a:gd name="connsiteY2" fmla="*/ 272507 h 942702"/>
              <a:gd name="connsiteX3" fmla="*/ 675861 w 2345634"/>
              <a:gd name="connsiteY3" fmla="*/ 60472 h 942702"/>
              <a:gd name="connsiteX4" fmla="*/ 768626 w 2345634"/>
              <a:gd name="connsiteY4" fmla="*/ 643568 h 942702"/>
              <a:gd name="connsiteX5" fmla="*/ 914400 w 2345634"/>
              <a:gd name="connsiteY5" fmla="*/ 921863 h 942702"/>
              <a:gd name="connsiteX6" fmla="*/ 1073426 w 2345634"/>
              <a:gd name="connsiteY6" fmla="*/ 100229 h 942702"/>
              <a:gd name="connsiteX7" fmla="*/ 1524000 w 2345634"/>
              <a:gd name="connsiteY7" fmla="*/ 497794 h 942702"/>
              <a:gd name="connsiteX8" fmla="*/ 1637471 w 2345634"/>
              <a:gd name="connsiteY8" fmla="*/ 9 h 942702"/>
              <a:gd name="connsiteX9" fmla="*/ 1749287 w 2345634"/>
              <a:gd name="connsiteY9" fmla="*/ 484542 h 942702"/>
              <a:gd name="connsiteX10" fmla="*/ 2040834 w 2345634"/>
              <a:gd name="connsiteY10" fmla="*/ 603811 h 942702"/>
              <a:gd name="connsiteX11" fmla="*/ 2345634 w 2345634"/>
              <a:gd name="connsiteY11" fmla="*/ 86976 h 942702"/>
              <a:gd name="connsiteX0" fmla="*/ 0 w 2345634"/>
              <a:gd name="connsiteY0" fmla="*/ 537550 h 938749"/>
              <a:gd name="connsiteX1" fmla="*/ 172278 w 2345634"/>
              <a:gd name="connsiteY1" fmla="*/ 20716 h 938749"/>
              <a:gd name="connsiteX2" fmla="*/ 477078 w 2345634"/>
              <a:gd name="connsiteY2" fmla="*/ 272507 h 938749"/>
              <a:gd name="connsiteX3" fmla="*/ 680624 w 2345634"/>
              <a:gd name="connsiteY3" fmla="*/ 508147 h 938749"/>
              <a:gd name="connsiteX4" fmla="*/ 768626 w 2345634"/>
              <a:gd name="connsiteY4" fmla="*/ 643568 h 938749"/>
              <a:gd name="connsiteX5" fmla="*/ 914400 w 2345634"/>
              <a:gd name="connsiteY5" fmla="*/ 921863 h 938749"/>
              <a:gd name="connsiteX6" fmla="*/ 1073426 w 2345634"/>
              <a:gd name="connsiteY6" fmla="*/ 100229 h 938749"/>
              <a:gd name="connsiteX7" fmla="*/ 1524000 w 2345634"/>
              <a:gd name="connsiteY7" fmla="*/ 497794 h 938749"/>
              <a:gd name="connsiteX8" fmla="*/ 1637471 w 2345634"/>
              <a:gd name="connsiteY8" fmla="*/ 9 h 938749"/>
              <a:gd name="connsiteX9" fmla="*/ 1749287 w 2345634"/>
              <a:gd name="connsiteY9" fmla="*/ 484542 h 938749"/>
              <a:gd name="connsiteX10" fmla="*/ 2040834 w 2345634"/>
              <a:gd name="connsiteY10" fmla="*/ 603811 h 938749"/>
              <a:gd name="connsiteX11" fmla="*/ 2345634 w 2345634"/>
              <a:gd name="connsiteY11" fmla="*/ 86976 h 938749"/>
              <a:gd name="connsiteX0" fmla="*/ 0 w 2345634"/>
              <a:gd name="connsiteY0" fmla="*/ 537558 h 938757"/>
              <a:gd name="connsiteX1" fmla="*/ 172278 w 2345634"/>
              <a:gd name="connsiteY1" fmla="*/ 20724 h 938757"/>
              <a:gd name="connsiteX2" fmla="*/ 477078 w 2345634"/>
              <a:gd name="connsiteY2" fmla="*/ 272515 h 938757"/>
              <a:gd name="connsiteX3" fmla="*/ 680624 w 2345634"/>
              <a:gd name="connsiteY3" fmla="*/ 508155 h 938757"/>
              <a:gd name="connsiteX4" fmla="*/ 768626 w 2345634"/>
              <a:gd name="connsiteY4" fmla="*/ 643576 h 938757"/>
              <a:gd name="connsiteX5" fmla="*/ 914400 w 2345634"/>
              <a:gd name="connsiteY5" fmla="*/ 921871 h 938757"/>
              <a:gd name="connsiteX6" fmla="*/ 1073426 w 2345634"/>
              <a:gd name="connsiteY6" fmla="*/ 100237 h 938757"/>
              <a:gd name="connsiteX7" fmla="*/ 1524000 w 2345634"/>
              <a:gd name="connsiteY7" fmla="*/ 497802 h 938757"/>
              <a:gd name="connsiteX8" fmla="*/ 1637471 w 2345634"/>
              <a:gd name="connsiteY8" fmla="*/ 17 h 938757"/>
              <a:gd name="connsiteX9" fmla="*/ 2058850 w 2345634"/>
              <a:gd name="connsiteY9" fmla="*/ 479787 h 938757"/>
              <a:gd name="connsiteX10" fmla="*/ 2040834 w 2345634"/>
              <a:gd name="connsiteY10" fmla="*/ 603819 h 938757"/>
              <a:gd name="connsiteX11" fmla="*/ 2345634 w 2345634"/>
              <a:gd name="connsiteY11" fmla="*/ 86984 h 938757"/>
              <a:gd name="connsiteX0" fmla="*/ 0 w 2345634"/>
              <a:gd name="connsiteY0" fmla="*/ 537558 h 938757"/>
              <a:gd name="connsiteX1" fmla="*/ 324678 w 2345634"/>
              <a:gd name="connsiteY1" fmla="*/ 387437 h 938757"/>
              <a:gd name="connsiteX2" fmla="*/ 477078 w 2345634"/>
              <a:gd name="connsiteY2" fmla="*/ 272515 h 938757"/>
              <a:gd name="connsiteX3" fmla="*/ 680624 w 2345634"/>
              <a:gd name="connsiteY3" fmla="*/ 508155 h 938757"/>
              <a:gd name="connsiteX4" fmla="*/ 768626 w 2345634"/>
              <a:gd name="connsiteY4" fmla="*/ 643576 h 938757"/>
              <a:gd name="connsiteX5" fmla="*/ 914400 w 2345634"/>
              <a:gd name="connsiteY5" fmla="*/ 921871 h 938757"/>
              <a:gd name="connsiteX6" fmla="*/ 1073426 w 2345634"/>
              <a:gd name="connsiteY6" fmla="*/ 100237 h 938757"/>
              <a:gd name="connsiteX7" fmla="*/ 1524000 w 2345634"/>
              <a:gd name="connsiteY7" fmla="*/ 497802 h 938757"/>
              <a:gd name="connsiteX8" fmla="*/ 1637471 w 2345634"/>
              <a:gd name="connsiteY8" fmla="*/ 17 h 938757"/>
              <a:gd name="connsiteX9" fmla="*/ 2058850 w 2345634"/>
              <a:gd name="connsiteY9" fmla="*/ 479787 h 938757"/>
              <a:gd name="connsiteX10" fmla="*/ 2040834 w 2345634"/>
              <a:gd name="connsiteY10" fmla="*/ 603819 h 938757"/>
              <a:gd name="connsiteX11" fmla="*/ 2345634 w 2345634"/>
              <a:gd name="connsiteY11" fmla="*/ 86984 h 938757"/>
              <a:gd name="connsiteX0" fmla="*/ 0 w 2345634"/>
              <a:gd name="connsiteY0" fmla="*/ 537558 h 938757"/>
              <a:gd name="connsiteX1" fmla="*/ 324678 w 2345634"/>
              <a:gd name="connsiteY1" fmla="*/ 387437 h 938757"/>
              <a:gd name="connsiteX2" fmla="*/ 477078 w 2345634"/>
              <a:gd name="connsiteY2" fmla="*/ 272515 h 938757"/>
              <a:gd name="connsiteX3" fmla="*/ 680624 w 2345634"/>
              <a:gd name="connsiteY3" fmla="*/ 508155 h 938757"/>
              <a:gd name="connsiteX4" fmla="*/ 768626 w 2345634"/>
              <a:gd name="connsiteY4" fmla="*/ 643576 h 938757"/>
              <a:gd name="connsiteX5" fmla="*/ 914400 w 2345634"/>
              <a:gd name="connsiteY5" fmla="*/ 921871 h 938757"/>
              <a:gd name="connsiteX6" fmla="*/ 1073426 w 2345634"/>
              <a:gd name="connsiteY6" fmla="*/ 100237 h 938757"/>
              <a:gd name="connsiteX7" fmla="*/ 1524000 w 2345634"/>
              <a:gd name="connsiteY7" fmla="*/ 497802 h 938757"/>
              <a:gd name="connsiteX8" fmla="*/ 1637471 w 2345634"/>
              <a:gd name="connsiteY8" fmla="*/ 17 h 938757"/>
              <a:gd name="connsiteX9" fmla="*/ 2058850 w 2345634"/>
              <a:gd name="connsiteY9" fmla="*/ 479787 h 938757"/>
              <a:gd name="connsiteX10" fmla="*/ 2040834 w 2345634"/>
              <a:gd name="connsiteY10" fmla="*/ 603819 h 938757"/>
              <a:gd name="connsiteX11" fmla="*/ 2345634 w 2345634"/>
              <a:gd name="connsiteY11" fmla="*/ 86984 h 938757"/>
              <a:gd name="connsiteX0" fmla="*/ 0 w 2345634"/>
              <a:gd name="connsiteY0" fmla="*/ 537558 h 938757"/>
              <a:gd name="connsiteX1" fmla="*/ 324678 w 2345634"/>
              <a:gd name="connsiteY1" fmla="*/ 387437 h 938757"/>
              <a:gd name="connsiteX2" fmla="*/ 477078 w 2345634"/>
              <a:gd name="connsiteY2" fmla="*/ 272515 h 938757"/>
              <a:gd name="connsiteX3" fmla="*/ 680624 w 2345634"/>
              <a:gd name="connsiteY3" fmla="*/ 508155 h 938757"/>
              <a:gd name="connsiteX4" fmla="*/ 768626 w 2345634"/>
              <a:gd name="connsiteY4" fmla="*/ 643576 h 938757"/>
              <a:gd name="connsiteX5" fmla="*/ 914400 w 2345634"/>
              <a:gd name="connsiteY5" fmla="*/ 921871 h 938757"/>
              <a:gd name="connsiteX6" fmla="*/ 1073426 w 2345634"/>
              <a:gd name="connsiteY6" fmla="*/ 100237 h 938757"/>
              <a:gd name="connsiteX7" fmla="*/ 1524000 w 2345634"/>
              <a:gd name="connsiteY7" fmla="*/ 497802 h 938757"/>
              <a:gd name="connsiteX8" fmla="*/ 1637471 w 2345634"/>
              <a:gd name="connsiteY8" fmla="*/ 17 h 938757"/>
              <a:gd name="connsiteX9" fmla="*/ 2058850 w 2345634"/>
              <a:gd name="connsiteY9" fmla="*/ 479787 h 938757"/>
              <a:gd name="connsiteX10" fmla="*/ 2169422 w 2345634"/>
              <a:gd name="connsiteY10" fmla="*/ 589531 h 938757"/>
              <a:gd name="connsiteX11" fmla="*/ 2345634 w 2345634"/>
              <a:gd name="connsiteY11" fmla="*/ 86984 h 93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45634" h="938757">
                <a:moveTo>
                  <a:pt x="0" y="537558"/>
                </a:moveTo>
                <a:cubicBezTo>
                  <a:pt x="46382" y="301228"/>
                  <a:pt x="245165" y="431611"/>
                  <a:pt x="324678" y="387437"/>
                </a:cubicBezTo>
                <a:cubicBezTo>
                  <a:pt x="404191" y="343263"/>
                  <a:pt x="417754" y="252395"/>
                  <a:pt x="477078" y="272515"/>
                </a:cubicBezTo>
                <a:cubicBezTo>
                  <a:pt x="536402" y="292635"/>
                  <a:pt x="632033" y="446312"/>
                  <a:pt x="680624" y="508155"/>
                </a:cubicBezTo>
                <a:cubicBezTo>
                  <a:pt x="729215" y="569998"/>
                  <a:pt x="729663" y="574623"/>
                  <a:pt x="768626" y="643576"/>
                </a:cubicBezTo>
                <a:cubicBezTo>
                  <a:pt x="807589" y="712529"/>
                  <a:pt x="863600" y="1012428"/>
                  <a:pt x="914400" y="921871"/>
                </a:cubicBezTo>
                <a:cubicBezTo>
                  <a:pt x="965200" y="831314"/>
                  <a:pt x="971826" y="170915"/>
                  <a:pt x="1073426" y="100237"/>
                </a:cubicBezTo>
                <a:cubicBezTo>
                  <a:pt x="1175026" y="29559"/>
                  <a:pt x="1429993" y="514505"/>
                  <a:pt x="1524000" y="497802"/>
                </a:cubicBezTo>
                <a:cubicBezTo>
                  <a:pt x="1618007" y="481099"/>
                  <a:pt x="1548329" y="3019"/>
                  <a:pt x="1637471" y="17"/>
                </a:cubicBezTo>
                <a:cubicBezTo>
                  <a:pt x="1726613" y="-2985"/>
                  <a:pt x="1970192" y="381535"/>
                  <a:pt x="2058850" y="479787"/>
                </a:cubicBezTo>
                <a:cubicBezTo>
                  <a:pt x="2147509" y="578039"/>
                  <a:pt x="2121625" y="654998"/>
                  <a:pt x="2169422" y="589531"/>
                </a:cubicBezTo>
                <a:cubicBezTo>
                  <a:pt x="2217219" y="524064"/>
                  <a:pt x="2242929" y="312271"/>
                  <a:pt x="2345634" y="8698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534296" y="4344993"/>
            <a:ext cx="116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En</a:t>
            </a:r>
            <a:r>
              <a:rPr lang="en-US" altLang="zh-TW" sz="2400" dirty="0"/>
              <a:t>, De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551689" y="6184665"/>
            <a:ext cx="116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En</a:t>
            </a:r>
            <a:r>
              <a:rPr lang="en-US" altLang="zh-TW" sz="2400" dirty="0"/>
              <a:t>, De</a:t>
            </a:r>
            <a:endParaRPr lang="zh-TW" altLang="en-US" sz="24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6886596" y="3208743"/>
            <a:ext cx="0" cy="320675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909165" y="1733069"/>
            <a:ext cx="23270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Optimal encoder and decoder: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063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22" grpId="0"/>
      <p:bldP spid="23" grpId="0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/>
      <p:bldP spid="34" grpId="0"/>
      <p:bldP spid="35" grpId="0" animBg="1"/>
      <p:bldP spid="36" grpId="0" animBg="1"/>
      <p:bldP spid="37" grpId="0" animBg="1"/>
      <p:bldP spid="38" grpId="0"/>
      <p:bldP spid="53" grpId="0" animBg="1"/>
      <p:bldP spid="54" grpId="0" animBg="1"/>
      <p:bldP spid="55" grpId="0"/>
      <p:bldP spid="5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31" y="0"/>
            <a:ext cx="6943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54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76" y="0"/>
            <a:ext cx="684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7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3295"/>
          </a:xfrm>
        </p:spPr>
        <p:txBody>
          <a:bodyPr/>
          <a:lstStyle/>
          <a:p>
            <a:r>
              <a:rPr lang="en-US" altLang="zh-TW" dirty="0" err="1"/>
              <a:t>GAN+Autoencoder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InfoGAN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BiGAN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629400" y="2343149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160044" y="2361090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985011" y="2343148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825240" y="2823526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5699284" y="2841467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469481" y="2552700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892165" y="2592693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6239351" y="285400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7883366" y="285400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194349" y="2583167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3242786" y="2814000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629014" y="2814000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273255" y="2543174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4286959" y="3730528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817603" y="3748469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6837998" y="3752403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30" name="直線單箭頭接點 29"/>
          <p:cNvCxnSpPr/>
          <p:nvPr/>
        </p:nvCxnSpPr>
        <p:spPr>
          <a:xfrm>
            <a:off x="1482799" y="4210905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3356843" y="4228846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058925" y="3955456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549724" y="398007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3896910" y="424138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5540925" y="424138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8095773" y="4223255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8339783" y="399242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6352969" y="5405529"/>
            <a:ext cx="1203960" cy="960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3142030" y="5399025"/>
            <a:ext cx="1539240" cy="3731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3148727" y="6027571"/>
            <a:ext cx="1532096" cy="386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44" name="直線單箭頭接點 43"/>
          <p:cNvCxnSpPr>
            <a:cxnSpLocks/>
          </p:cNvCxnSpPr>
          <p:nvPr/>
        </p:nvCxnSpPr>
        <p:spPr>
          <a:xfrm>
            <a:off x="4721548" y="6225525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群組 65"/>
          <p:cNvGrpSpPr/>
          <p:nvPr/>
        </p:nvGrpSpPr>
        <p:grpSpPr>
          <a:xfrm>
            <a:off x="5670979" y="5394760"/>
            <a:ext cx="681990" cy="461665"/>
            <a:chOff x="5557361" y="5825346"/>
            <a:chExt cx="681990" cy="461665"/>
          </a:xfrm>
        </p:grpSpPr>
        <p:sp>
          <p:nvSpPr>
            <p:cNvPr id="46" name="文字方塊 45"/>
            <p:cNvSpPr txBox="1"/>
            <p:nvPr/>
          </p:nvSpPr>
          <p:spPr>
            <a:xfrm>
              <a:off x="5557361" y="5825346"/>
              <a:ext cx="42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cxnSp>
          <p:nvCxnSpPr>
            <p:cNvPr id="47" name="直線單箭頭接點 46"/>
            <p:cNvCxnSpPr/>
            <p:nvPr/>
          </p:nvCxnSpPr>
          <p:spPr>
            <a:xfrm>
              <a:off x="5904547" y="6086662"/>
              <a:ext cx="33480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線單箭頭接點 47"/>
          <p:cNvCxnSpPr/>
          <p:nvPr/>
        </p:nvCxnSpPr>
        <p:spPr>
          <a:xfrm>
            <a:off x="7606935" y="591638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>
            <a:off x="3763690" y="4417121"/>
            <a:ext cx="0" cy="502207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>
            <a:off x="3762131" y="4919328"/>
            <a:ext cx="370595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 rot="16200000">
            <a:off x="7310194" y="4751926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5848588" y="3992422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931499" y="5652860"/>
            <a:ext cx="98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cxnSp>
        <p:nvCxnSpPr>
          <p:cNvPr id="67" name="直線單箭頭接點 66"/>
          <p:cNvCxnSpPr/>
          <p:nvPr/>
        </p:nvCxnSpPr>
        <p:spPr>
          <a:xfrm>
            <a:off x="6011974" y="6162391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5656215" y="5891565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cxnSp>
        <p:nvCxnSpPr>
          <p:cNvPr id="69" name="直線單箭頭接點 68"/>
          <p:cNvCxnSpPr/>
          <p:nvPr/>
        </p:nvCxnSpPr>
        <p:spPr>
          <a:xfrm>
            <a:off x="2813900" y="5585590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>
            <a:off x="2813453" y="6241457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cxnSpLocks/>
          </p:cNvCxnSpPr>
          <p:nvPr/>
        </p:nvCxnSpPr>
        <p:spPr>
          <a:xfrm>
            <a:off x="4721995" y="5561392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2423980" y="5989985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946883" y="5316994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2433558" y="5316224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4958737" y="5952401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7426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Next Time:</a:t>
            </a:r>
            <a:br>
              <a:rPr lang="en-US" altLang="zh-TW" dirty="0"/>
            </a:br>
            <a:r>
              <a:rPr lang="en-US" altLang="zh-TW" dirty="0"/>
              <a:t>Energy-based GAN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651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Original Idea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Discriminator leads the generator </a:t>
            </a:r>
            <a:endParaRPr lang="zh-TW" altLang="en-US" dirty="0"/>
          </a:p>
        </p:txBody>
      </p:sp>
      <p:cxnSp>
        <p:nvCxnSpPr>
          <p:cNvPr id="5" name="直線接點 4"/>
          <p:cNvCxnSpPr>
            <a:cxnSpLocks/>
          </p:cNvCxnSpPr>
          <p:nvPr/>
        </p:nvCxnSpPr>
        <p:spPr>
          <a:xfrm>
            <a:off x="883138" y="4224721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: 圖案 6"/>
          <p:cNvSpPr/>
          <p:nvPr/>
        </p:nvSpPr>
        <p:spPr>
          <a:xfrm rot="21442184">
            <a:off x="2662925" y="288157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329521" y="412940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144401" y="412940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493729" y="412940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880861" y="412736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769232" y="413893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: 圖案 13"/>
          <p:cNvSpPr/>
          <p:nvPr/>
        </p:nvSpPr>
        <p:spPr>
          <a:xfrm rot="21442184">
            <a:off x="1146267" y="287000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1812863" y="411783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627743" y="411783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977071" y="4117835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64203" y="411579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2252574" y="412736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1812863" y="3368379"/>
            <a:ext cx="611288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/>
          <p:cNvCxnSpPr>
            <a:cxnSpLocks/>
          </p:cNvCxnSpPr>
          <p:nvPr/>
        </p:nvCxnSpPr>
        <p:spPr>
          <a:xfrm>
            <a:off x="4812096" y="4213152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手繪多邊形: 圖案 24"/>
          <p:cNvSpPr/>
          <p:nvPr/>
        </p:nvSpPr>
        <p:spPr>
          <a:xfrm rot="21442184">
            <a:off x="5711617" y="287000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378213" y="411783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193093" y="411783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542421" y="411783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5929553" y="411579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817924" y="412736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2" name="群組 41"/>
          <p:cNvGrpSpPr/>
          <p:nvPr/>
        </p:nvGrpSpPr>
        <p:grpSpPr>
          <a:xfrm>
            <a:off x="6363593" y="2870008"/>
            <a:ext cx="1466671" cy="1428932"/>
            <a:chOff x="4549770" y="2622200"/>
            <a:chExt cx="1466671" cy="1428932"/>
          </a:xfrm>
        </p:grpSpPr>
        <p:sp>
          <p:nvSpPr>
            <p:cNvPr id="31" name="手繪多邊形: 圖案 30"/>
            <p:cNvSpPr/>
            <p:nvPr/>
          </p:nvSpPr>
          <p:spPr>
            <a:xfrm rot="21442184">
              <a:off x="4549770" y="262220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5216366" y="387003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5031246" y="387002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5380574" y="387002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4767706" y="386798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5656077" y="387955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1" name="箭號: 向右 60"/>
          <p:cNvSpPr/>
          <p:nvPr/>
        </p:nvSpPr>
        <p:spPr>
          <a:xfrm flipH="1">
            <a:off x="6683857" y="3442118"/>
            <a:ext cx="611288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接點 61"/>
          <p:cNvCxnSpPr>
            <a:cxnSpLocks/>
          </p:cNvCxnSpPr>
          <p:nvPr/>
        </p:nvCxnSpPr>
        <p:spPr>
          <a:xfrm>
            <a:off x="1793771" y="5924275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/>
          <p:cNvGrpSpPr/>
          <p:nvPr/>
        </p:nvGrpSpPr>
        <p:grpSpPr>
          <a:xfrm>
            <a:off x="2693292" y="4581131"/>
            <a:ext cx="1466671" cy="1428932"/>
            <a:chOff x="2568665" y="4785060"/>
            <a:chExt cx="1466671" cy="1428932"/>
          </a:xfrm>
        </p:grpSpPr>
        <p:sp>
          <p:nvSpPr>
            <p:cNvPr id="63" name="手繪多邊形: 圖案 62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2418716" y="4557164"/>
            <a:ext cx="1466671" cy="1428932"/>
            <a:chOff x="1052007" y="4773490"/>
            <a:chExt cx="1466671" cy="1428932"/>
          </a:xfrm>
        </p:grpSpPr>
        <p:sp>
          <p:nvSpPr>
            <p:cNvPr id="69" name="手繪多邊形: 圖案 68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1" name="箭號: 向右 80"/>
          <p:cNvSpPr/>
          <p:nvPr/>
        </p:nvSpPr>
        <p:spPr>
          <a:xfrm>
            <a:off x="3199647" y="4990156"/>
            <a:ext cx="271321" cy="5515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2" name="直線接點 81"/>
          <p:cNvCxnSpPr>
            <a:cxnSpLocks/>
          </p:cNvCxnSpPr>
          <p:nvPr/>
        </p:nvCxnSpPr>
        <p:spPr>
          <a:xfrm>
            <a:off x="4896049" y="5942224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群組 82"/>
          <p:cNvGrpSpPr/>
          <p:nvPr/>
        </p:nvGrpSpPr>
        <p:grpSpPr>
          <a:xfrm>
            <a:off x="5795570" y="4599080"/>
            <a:ext cx="1466671" cy="1428932"/>
            <a:chOff x="2568665" y="4785060"/>
            <a:chExt cx="1466671" cy="1428932"/>
          </a:xfrm>
        </p:grpSpPr>
        <p:sp>
          <p:nvSpPr>
            <p:cNvPr id="84" name="手繪多邊形: 圖案 83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0" name="直線接點 89"/>
          <p:cNvCxnSpPr>
            <a:cxnSpLocks/>
          </p:cNvCxnSpPr>
          <p:nvPr/>
        </p:nvCxnSpPr>
        <p:spPr>
          <a:xfrm flipH="1">
            <a:off x="5149169" y="5283876"/>
            <a:ext cx="27267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群組 90"/>
          <p:cNvGrpSpPr/>
          <p:nvPr/>
        </p:nvGrpSpPr>
        <p:grpSpPr>
          <a:xfrm>
            <a:off x="5852341" y="4587511"/>
            <a:ext cx="1466671" cy="1428932"/>
            <a:chOff x="1052007" y="4773490"/>
            <a:chExt cx="1466671" cy="1428932"/>
          </a:xfrm>
        </p:grpSpPr>
        <p:sp>
          <p:nvSpPr>
            <p:cNvPr id="92" name="手繪多邊形: 圖案 91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3997570" y="2947492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70" y="2947492"/>
                <a:ext cx="719428" cy="369332"/>
              </a:xfrm>
              <a:prstGeom prst="rect">
                <a:avLst/>
              </a:prstGeom>
              <a:blipFill>
                <a:blip r:embed="rId3"/>
                <a:stretch>
                  <a:fillRect l="-1016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5260935" y="3026045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935" y="3026045"/>
                <a:ext cx="719428" cy="369332"/>
              </a:xfrm>
              <a:prstGeom prst="rect">
                <a:avLst/>
              </a:prstGeom>
              <a:blipFill>
                <a:blip r:embed="rId4"/>
                <a:stretch>
                  <a:fillRect l="-932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/>
              <p:cNvSpPr txBox="1"/>
              <p:nvPr/>
            </p:nvSpPr>
            <p:spPr>
              <a:xfrm>
                <a:off x="3876473" y="4715068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文字方塊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473" y="4715068"/>
                <a:ext cx="719428" cy="369332"/>
              </a:xfrm>
              <a:prstGeom prst="rect">
                <a:avLst/>
              </a:prstGeom>
              <a:blipFill>
                <a:blip r:embed="rId5"/>
                <a:stretch>
                  <a:fillRect l="-1016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5260935" y="4894966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935" y="4894966"/>
                <a:ext cx="719428" cy="369332"/>
              </a:xfrm>
              <a:prstGeom prst="rect">
                <a:avLst/>
              </a:prstGeom>
              <a:blipFill>
                <a:blip r:embed="rId6"/>
                <a:stretch>
                  <a:fillRect l="-9322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接點 110"/>
          <p:cNvCxnSpPr/>
          <p:nvPr/>
        </p:nvCxnSpPr>
        <p:spPr>
          <a:xfrm>
            <a:off x="4571999" y="1378857"/>
            <a:ext cx="754743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>
            <a:off x="4571998" y="933565"/>
            <a:ext cx="75474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/>
          <p:cNvCxnSpPr/>
          <p:nvPr/>
        </p:nvCxnSpPr>
        <p:spPr>
          <a:xfrm>
            <a:off x="4571999" y="493485"/>
            <a:ext cx="7547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113"/>
          <p:cNvSpPr txBox="1"/>
          <p:nvPr/>
        </p:nvSpPr>
        <p:spPr>
          <a:xfrm>
            <a:off x="5432143" y="237766"/>
            <a:ext cx="1967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432143" y="692327"/>
            <a:ext cx="3521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Data (target) distribution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425553" y="1150412"/>
            <a:ext cx="308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Generated distribution</a:t>
            </a:r>
            <a:endParaRPr lang="zh-TW" altLang="en-US" sz="2400" dirty="0"/>
          </a:p>
        </p:txBody>
      </p:sp>
      <p:sp>
        <p:nvSpPr>
          <p:cNvPr id="4" name="手繪多邊形: 圖案 3"/>
          <p:cNvSpPr/>
          <p:nvPr/>
        </p:nvSpPr>
        <p:spPr>
          <a:xfrm rot="21343433">
            <a:off x="1350498" y="3041186"/>
            <a:ext cx="2532185" cy="897768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897768">
                <a:moveTo>
                  <a:pt x="0" y="897768"/>
                </a:moveTo>
                <a:cubicBezTo>
                  <a:pt x="414997" y="873149"/>
                  <a:pt x="829994" y="848531"/>
                  <a:pt x="1111348" y="714888"/>
                </a:cubicBezTo>
                <a:cubicBezTo>
                  <a:pt x="1392702" y="581245"/>
                  <a:pt x="1451318" y="213140"/>
                  <a:pt x="1688124" y="95909"/>
                </a:cubicBezTo>
                <a:cubicBezTo>
                  <a:pt x="1924930" y="-21322"/>
                  <a:pt x="2228557" y="-4910"/>
                  <a:pt x="2532185" y="115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手繪多邊形: 圖案 97"/>
          <p:cNvSpPr/>
          <p:nvPr/>
        </p:nvSpPr>
        <p:spPr>
          <a:xfrm rot="256567" flipH="1">
            <a:off x="5704617" y="3069276"/>
            <a:ext cx="2346619" cy="897768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897768">
                <a:moveTo>
                  <a:pt x="0" y="897768"/>
                </a:moveTo>
                <a:cubicBezTo>
                  <a:pt x="414997" y="873149"/>
                  <a:pt x="829994" y="848531"/>
                  <a:pt x="1111348" y="714888"/>
                </a:cubicBezTo>
                <a:cubicBezTo>
                  <a:pt x="1392702" y="581245"/>
                  <a:pt x="1451318" y="213140"/>
                  <a:pt x="1688124" y="95909"/>
                </a:cubicBezTo>
                <a:cubicBezTo>
                  <a:pt x="1924930" y="-21322"/>
                  <a:pt x="2228557" y="-4910"/>
                  <a:pt x="2532185" y="115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手繪多邊形: 圖案 98"/>
          <p:cNvSpPr/>
          <p:nvPr/>
        </p:nvSpPr>
        <p:spPr>
          <a:xfrm rot="21343433">
            <a:off x="1913296" y="5166449"/>
            <a:ext cx="2346619" cy="480456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897768">
                <a:moveTo>
                  <a:pt x="0" y="897768"/>
                </a:moveTo>
                <a:cubicBezTo>
                  <a:pt x="414997" y="873149"/>
                  <a:pt x="829994" y="848531"/>
                  <a:pt x="1111348" y="714888"/>
                </a:cubicBezTo>
                <a:cubicBezTo>
                  <a:pt x="1392702" y="581245"/>
                  <a:pt x="1451318" y="213140"/>
                  <a:pt x="1688124" y="95909"/>
                </a:cubicBezTo>
                <a:cubicBezTo>
                  <a:pt x="1924930" y="-21322"/>
                  <a:pt x="2228557" y="-4910"/>
                  <a:pt x="2532185" y="115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48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61" grpId="0" animBg="1"/>
      <p:bldP spid="81" grpId="0" animBg="1"/>
      <p:bldP spid="106" grpId="0"/>
      <p:bldP spid="107" grpId="0"/>
      <p:bldP spid="108" grpId="0"/>
      <p:bldP spid="109" grpId="0"/>
      <p:bldP spid="4" grpId="0" animBg="1"/>
      <p:bldP spid="98" grpId="0" animBg="1"/>
      <p:bldP spid="9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Original Idea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When the data distribution and generated distribution is the same.</a:t>
            </a:r>
          </a:p>
          <a:p>
            <a:r>
              <a:rPr lang="en-US" altLang="zh-TW" dirty="0"/>
              <a:t>The output of discriminator will be flat everywhere.</a:t>
            </a:r>
          </a:p>
          <a:p>
            <a:r>
              <a:rPr lang="en-US" altLang="zh-TW" dirty="0"/>
              <a:t>However, discriminator is often used in pre-training.</a:t>
            </a:r>
          </a:p>
          <a:p>
            <a:pPr lvl="1"/>
            <a:r>
              <a:rPr lang="en-US" altLang="zh-TW" sz="2800" dirty="0"/>
              <a:t>It contains useful information.</a:t>
            </a:r>
            <a:endParaRPr lang="zh-TW" altLang="en-US" sz="2800" dirty="0"/>
          </a:p>
          <a:p>
            <a:r>
              <a:rPr lang="en-US" altLang="zh-TW" dirty="0"/>
              <a:t>We always use the discriminator obtained in the last iteration as the initialization of the next step.</a:t>
            </a:r>
            <a:endParaRPr lang="zh-TW" altLang="en-US" dirty="0"/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706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Editing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6" y="1690689"/>
            <a:ext cx="7276007" cy="4351338"/>
          </a:xfrm>
        </p:spPr>
      </p:pic>
      <p:sp>
        <p:nvSpPr>
          <p:cNvPr id="3" name="矩形 2"/>
          <p:cNvSpPr/>
          <p:nvPr/>
        </p:nvSpPr>
        <p:spPr>
          <a:xfrm>
            <a:off x="177800" y="6255435"/>
            <a:ext cx="896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https://devblogs.nvidia.com/parallelforall/photo-editing-generative-adversarial-networks-2/</a:t>
            </a:r>
          </a:p>
        </p:txBody>
      </p:sp>
    </p:spTree>
    <p:extLst>
      <p:ext uri="{BB962C8B-B14F-4D97-AF65-F5344CB8AC3E}">
        <p14:creationId xmlns:p14="http://schemas.microsoft.com/office/powerpoint/2010/main" val="2850089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Energy-based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We want to find an evaluation function F(x)</a:t>
            </a:r>
          </a:p>
          <a:p>
            <a:pPr lvl="1"/>
            <a:r>
              <a:rPr lang="en-US" altLang="zh-TW" dirty="0"/>
              <a:t>Input: object x (e.g. images), output: scalar (how good x is)</a:t>
            </a:r>
          </a:p>
          <a:p>
            <a:pPr lvl="1"/>
            <a:r>
              <a:rPr lang="en-US" altLang="zh-TW" dirty="0"/>
              <a:t>Real x has high F(x)</a:t>
            </a:r>
          </a:p>
          <a:p>
            <a:pPr lvl="1"/>
            <a:r>
              <a:rPr lang="en-US" altLang="zh-TW" dirty="0"/>
              <a:t>F(x) can be a network</a:t>
            </a:r>
          </a:p>
          <a:p>
            <a:r>
              <a:rPr lang="en-US" altLang="zh-TW" sz="2400" dirty="0"/>
              <a:t>We can find good x by F(x):</a:t>
            </a:r>
          </a:p>
          <a:p>
            <a:pPr lvl="1"/>
            <a:r>
              <a:rPr lang="en-US" altLang="zh-TW" dirty="0"/>
              <a:t>Generate x with large F(x)</a:t>
            </a:r>
          </a:p>
          <a:p>
            <a:endParaRPr lang="en-US" altLang="zh-TW" sz="2400" dirty="0"/>
          </a:p>
          <a:p>
            <a:r>
              <a:rPr lang="en-US" altLang="zh-TW" sz="2400" dirty="0"/>
              <a:t>How to find F(x)?</a:t>
            </a:r>
          </a:p>
          <a:p>
            <a:pPr lvl="1"/>
            <a:endParaRPr lang="en-US" altLang="zh-TW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pPr lvl="1"/>
            <a:endParaRPr lang="zh-TW" altLang="en-US" dirty="0"/>
          </a:p>
        </p:txBody>
      </p:sp>
      <p:cxnSp>
        <p:nvCxnSpPr>
          <p:cNvPr id="4" name="直線接點 3"/>
          <p:cNvCxnSpPr>
            <a:cxnSpLocks/>
          </p:cNvCxnSpPr>
          <p:nvPr/>
        </p:nvCxnSpPr>
        <p:spPr>
          <a:xfrm>
            <a:off x="2821389" y="6143787"/>
            <a:ext cx="64959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/>
          <p:cNvSpPr/>
          <p:nvPr/>
        </p:nvSpPr>
        <p:spPr>
          <a:xfrm rot="21442184">
            <a:off x="3375242" y="4802565"/>
            <a:ext cx="4988173" cy="145460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 flipV="1">
            <a:off x="5203268" y="5992610"/>
            <a:ext cx="1494714" cy="258268"/>
            <a:chOff x="3483686" y="6471270"/>
            <a:chExt cx="2238179" cy="386730"/>
          </a:xfrm>
        </p:grpSpPr>
        <p:sp>
          <p:nvSpPr>
            <p:cNvPr id="6" name="橢圓 5"/>
            <p:cNvSpPr/>
            <p:nvPr/>
          </p:nvSpPr>
          <p:spPr>
            <a:xfrm>
              <a:off x="4431073" y="6475586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4040175" y="6475584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4777814" y="6475582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3483686" y="6471270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5359564" y="6495699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4761325" y="2863438"/>
            <a:ext cx="3953956" cy="1048133"/>
            <a:chOff x="4968891" y="2983354"/>
            <a:chExt cx="3953956" cy="1048133"/>
          </a:xfrm>
        </p:grpSpPr>
        <p:sp>
          <p:nvSpPr>
            <p:cNvPr id="15" name="矩形 14"/>
            <p:cNvSpPr/>
            <p:nvPr/>
          </p:nvSpPr>
          <p:spPr>
            <a:xfrm>
              <a:off x="5740457" y="2983354"/>
              <a:ext cx="1828800" cy="104813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Evaluation Function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968891" y="3292561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891" y="3292561"/>
                  <a:ext cx="241733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7976754" y="3301385"/>
                  <a:ext cx="9460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𝑠𝑐𝑎𝑙𝑎𝑟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6754" y="3301385"/>
                  <a:ext cx="94609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692" r="-6410" b="-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箭號: 向右 17"/>
            <p:cNvSpPr/>
            <p:nvPr/>
          </p:nvSpPr>
          <p:spPr>
            <a:xfrm>
              <a:off x="5308600" y="3292561"/>
              <a:ext cx="407497" cy="42466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箭號: 向右 18"/>
            <p:cNvSpPr/>
            <p:nvPr/>
          </p:nvSpPr>
          <p:spPr>
            <a:xfrm>
              <a:off x="7569257" y="3292561"/>
              <a:ext cx="407497" cy="42466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790916" y="4954025"/>
            <a:ext cx="644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F(x)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137342" y="6194587"/>
            <a:ext cx="1743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real data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5215968" y="4984917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5574906" y="4573377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5924464" y="4367607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6277638" y="4560682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6582438" y="4779147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4751829" y="5396457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4358129" y="5547634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4040629" y="5658921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7971994" y="5800272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cxnSpLocks/>
          </p:cNvCxnSpPr>
          <p:nvPr/>
        </p:nvCxnSpPr>
        <p:spPr>
          <a:xfrm>
            <a:off x="7648604" y="5629351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7381904" y="5452353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2970676" cy="1325563"/>
          </a:xfrm>
        </p:spPr>
        <p:txBody>
          <a:bodyPr/>
          <a:lstStyle/>
          <a:p>
            <a:r>
              <a:rPr lang="en-US" altLang="zh-TW" dirty="0"/>
              <a:t>Energy-based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164389" cy="4351338"/>
          </a:xfrm>
        </p:spPr>
        <p:txBody>
          <a:bodyPr/>
          <a:lstStyle/>
          <a:p>
            <a:r>
              <a:rPr lang="en-US" altLang="zh-TW" sz="2400" dirty="0"/>
              <a:t>We want to find an evaluation function F(x)</a:t>
            </a:r>
          </a:p>
          <a:p>
            <a:r>
              <a:rPr lang="en-US" altLang="zh-TW" sz="2400" dirty="0"/>
              <a:t>How to find F(x)?</a:t>
            </a:r>
          </a:p>
          <a:p>
            <a:endParaRPr lang="zh-TW" altLang="en-US" dirty="0"/>
          </a:p>
        </p:txBody>
      </p:sp>
      <p:cxnSp>
        <p:nvCxnSpPr>
          <p:cNvPr id="4" name="直線接點 3"/>
          <p:cNvCxnSpPr>
            <a:cxnSpLocks/>
          </p:cNvCxnSpPr>
          <p:nvPr/>
        </p:nvCxnSpPr>
        <p:spPr>
          <a:xfrm>
            <a:off x="4151890" y="1941091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/>
          <p:cNvSpPr/>
          <p:nvPr/>
        </p:nvSpPr>
        <p:spPr>
          <a:xfrm rot="21442184">
            <a:off x="5931677" y="59794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598273" y="184577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413153" y="184577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762481" y="184577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149613" y="184373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037984" y="185530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/>
          <p:cNvSpPr/>
          <p:nvPr/>
        </p:nvSpPr>
        <p:spPr>
          <a:xfrm rot="21442184">
            <a:off x="4415019" y="58637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081615" y="183420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896495" y="18342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245823" y="1834205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632955" y="183216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521326" y="184373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424572" y="851725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572" y="851725"/>
                <a:ext cx="719428" cy="369332"/>
              </a:xfrm>
              <a:prstGeom prst="rect">
                <a:avLst/>
              </a:prstGeom>
              <a:blipFill>
                <a:blip r:embed="rId2"/>
                <a:stretch>
                  <a:fillRect l="-847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/>
          <p:cNvSpPr/>
          <p:nvPr/>
        </p:nvSpPr>
        <p:spPr>
          <a:xfrm>
            <a:off x="4283760" y="173977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6168577" y="87636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5666882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6413153" y="56498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 flipV="1">
            <a:off x="6598273" y="2526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 flipV="1">
            <a:off x="6851382" y="1739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7040206" y="24110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5393997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5174922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4984422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4717722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4115933" y="4076072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手繪多邊形: 圖案 36"/>
          <p:cNvSpPr/>
          <p:nvPr/>
        </p:nvSpPr>
        <p:spPr>
          <a:xfrm rot="21442184">
            <a:off x="5895720" y="273292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562316" y="398075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6377196" y="398075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726524" y="398075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6113656" y="397871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002027" y="399028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7195525" y="2732928"/>
            <a:ext cx="1466671" cy="1428932"/>
            <a:chOff x="7195525" y="2732928"/>
            <a:chExt cx="1466671" cy="1428932"/>
          </a:xfrm>
        </p:grpSpPr>
        <p:sp>
          <p:nvSpPr>
            <p:cNvPr id="43" name="手繪多邊形: 圖案 42"/>
            <p:cNvSpPr/>
            <p:nvPr/>
          </p:nvSpPr>
          <p:spPr>
            <a:xfrm rot="21442184">
              <a:off x="7195525" y="2732928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8388615" y="2986706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615" y="2986706"/>
                <a:ext cx="719428" cy="369332"/>
              </a:xfrm>
              <a:prstGeom prst="rect">
                <a:avLst/>
              </a:prstGeom>
              <a:blipFill>
                <a:blip r:embed="rId3"/>
                <a:stretch>
                  <a:fillRect l="-7627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手繪多邊形: 圖案 49"/>
          <p:cNvSpPr/>
          <p:nvPr/>
        </p:nvSpPr>
        <p:spPr>
          <a:xfrm>
            <a:off x="4247803" y="2308958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6132620" y="301135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8374533" y="285019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 flipV="1">
            <a:off x="6377196" y="269996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cxnSpLocks/>
          </p:cNvCxnSpPr>
          <p:nvPr/>
        </p:nvCxnSpPr>
        <p:spPr>
          <a:xfrm flipV="1">
            <a:off x="6562316" y="238765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 flipV="1">
            <a:off x="6815425" y="230895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 flipV="1">
            <a:off x="7004249" y="237608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8197906" y="238765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>
            <a:off x="7895239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>
            <a:off x="7704739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cxnSpLocks/>
          </p:cNvCxnSpPr>
          <p:nvPr/>
        </p:nvCxnSpPr>
        <p:spPr>
          <a:xfrm>
            <a:off x="7436853" y="228016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cxnSpLocks/>
          </p:cNvCxnSpPr>
          <p:nvPr/>
        </p:nvCxnSpPr>
        <p:spPr>
          <a:xfrm>
            <a:off x="4247803" y="6424095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手繪多邊形: 圖案 88"/>
          <p:cNvSpPr/>
          <p:nvPr/>
        </p:nvSpPr>
        <p:spPr>
          <a:xfrm rot="21442184">
            <a:off x="6027590" y="5080951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6694186" y="632878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6509066" y="632878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6858394" y="632877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6245526" y="632673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7133897" y="633830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手繪多邊形: 圖案 94"/>
          <p:cNvSpPr/>
          <p:nvPr/>
        </p:nvSpPr>
        <p:spPr>
          <a:xfrm rot="21442184">
            <a:off x="7327395" y="5080951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7993991" y="632878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7808871" y="632878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8158199" y="632877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7545331" y="632673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8433702" y="63383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388615" y="5319821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615" y="5319821"/>
                <a:ext cx="719428" cy="369332"/>
              </a:xfrm>
              <a:prstGeom prst="rect">
                <a:avLst/>
              </a:prstGeom>
              <a:blipFill>
                <a:blip r:embed="rId4"/>
                <a:stretch>
                  <a:fillRect l="-7627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手繪多邊形: 圖案 101"/>
          <p:cNvSpPr/>
          <p:nvPr/>
        </p:nvSpPr>
        <p:spPr>
          <a:xfrm>
            <a:off x="4379673" y="4987513"/>
            <a:ext cx="4376420" cy="1485574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3014980 w 4330700"/>
              <a:gd name="connsiteY4" fmla="*/ 93980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554007 h 1808007"/>
              <a:gd name="connsiteX1" fmla="*/ 812800 w 4330700"/>
              <a:gd name="connsiteY1" fmla="*/ 1477807 h 1808007"/>
              <a:gd name="connsiteX2" fmla="*/ 1689100 w 4330700"/>
              <a:gd name="connsiteY2" fmla="*/ 1363507 h 1808007"/>
              <a:gd name="connsiteX3" fmla="*/ 2374900 w 4330700"/>
              <a:gd name="connsiteY3" fmla="*/ 411007 h 1808007"/>
              <a:gd name="connsiteX4" fmla="*/ 3014980 w 4330700"/>
              <a:gd name="connsiteY4" fmla="*/ 1015527 h 1808007"/>
              <a:gd name="connsiteX5" fmla="*/ 3390900 w 4330700"/>
              <a:gd name="connsiteY5" fmla="*/ 1454947 h 1808007"/>
              <a:gd name="connsiteX6" fmla="*/ 3467100 w 4330700"/>
              <a:gd name="connsiteY6" fmla="*/ 144307 h 1808007"/>
              <a:gd name="connsiteX7" fmla="*/ 3771900 w 4330700"/>
              <a:gd name="connsiteY7" fmla="*/ 220507 h 1808007"/>
              <a:gd name="connsiteX8" fmla="*/ 4330700 w 4330700"/>
              <a:gd name="connsiteY8" fmla="*/ 1808007 h 1808007"/>
              <a:gd name="connsiteX0" fmla="*/ 0 w 4330700"/>
              <a:gd name="connsiteY0" fmla="*/ 1335104 h 1589104"/>
              <a:gd name="connsiteX1" fmla="*/ 812800 w 4330700"/>
              <a:gd name="connsiteY1" fmla="*/ 1258904 h 1589104"/>
              <a:gd name="connsiteX2" fmla="*/ 1689100 w 4330700"/>
              <a:gd name="connsiteY2" fmla="*/ 1144604 h 1589104"/>
              <a:gd name="connsiteX3" fmla="*/ 2374900 w 4330700"/>
              <a:gd name="connsiteY3" fmla="*/ 192104 h 1589104"/>
              <a:gd name="connsiteX4" fmla="*/ 3014980 w 4330700"/>
              <a:gd name="connsiteY4" fmla="*/ 796624 h 1589104"/>
              <a:gd name="connsiteX5" fmla="*/ 3390900 w 4330700"/>
              <a:gd name="connsiteY5" fmla="*/ 1236044 h 1589104"/>
              <a:gd name="connsiteX6" fmla="*/ 3680460 w 4330700"/>
              <a:gd name="connsiteY6" fmla="*/ 1289384 h 1589104"/>
              <a:gd name="connsiteX7" fmla="*/ 3771900 w 4330700"/>
              <a:gd name="connsiteY7" fmla="*/ 1604 h 1589104"/>
              <a:gd name="connsiteX8" fmla="*/ 4330700 w 4330700"/>
              <a:gd name="connsiteY8" fmla="*/ 1589104 h 1589104"/>
              <a:gd name="connsiteX0" fmla="*/ 0 w 4330700"/>
              <a:gd name="connsiteY0" fmla="*/ 1147754 h 1401754"/>
              <a:gd name="connsiteX1" fmla="*/ 812800 w 4330700"/>
              <a:gd name="connsiteY1" fmla="*/ 1071554 h 1401754"/>
              <a:gd name="connsiteX2" fmla="*/ 1689100 w 4330700"/>
              <a:gd name="connsiteY2" fmla="*/ 957254 h 1401754"/>
              <a:gd name="connsiteX3" fmla="*/ 2374900 w 4330700"/>
              <a:gd name="connsiteY3" fmla="*/ 4754 h 1401754"/>
              <a:gd name="connsiteX4" fmla="*/ 3014980 w 4330700"/>
              <a:gd name="connsiteY4" fmla="*/ 609274 h 1401754"/>
              <a:gd name="connsiteX5" fmla="*/ 3390900 w 4330700"/>
              <a:gd name="connsiteY5" fmla="*/ 1048694 h 1401754"/>
              <a:gd name="connsiteX6" fmla="*/ 3680460 w 4330700"/>
              <a:gd name="connsiteY6" fmla="*/ 1102034 h 1401754"/>
              <a:gd name="connsiteX7" fmla="*/ 4015740 w 4330700"/>
              <a:gd name="connsiteY7" fmla="*/ 1292534 h 1401754"/>
              <a:gd name="connsiteX8" fmla="*/ 4330700 w 4330700"/>
              <a:gd name="connsiteY8" fmla="*/ 1401754 h 1401754"/>
              <a:gd name="connsiteX0" fmla="*/ 0 w 4376420"/>
              <a:gd name="connsiteY0" fmla="*/ 1147754 h 1485574"/>
              <a:gd name="connsiteX1" fmla="*/ 812800 w 4376420"/>
              <a:gd name="connsiteY1" fmla="*/ 1071554 h 1485574"/>
              <a:gd name="connsiteX2" fmla="*/ 1689100 w 4376420"/>
              <a:gd name="connsiteY2" fmla="*/ 957254 h 1485574"/>
              <a:gd name="connsiteX3" fmla="*/ 2374900 w 4376420"/>
              <a:gd name="connsiteY3" fmla="*/ 4754 h 1485574"/>
              <a:gd name="connsiteX4" fmla="*/ 3014980 w 4376420"/>
              <a:gd name="connsiteY4" fmla="*/ 609274 h 1485574"/>
              <a:gd name="connsiteX5" fmla="*/ 3390900 w 4376420"/>
              <a:gd name="connsiteY5" fmla="*/ 1048694 h 1485574"/>
              <a:gd name="connsiteX6" fmla="*/ 3680460 w 4376420"/>
              <a:gd name="connsiteY6" fmla="*/ 1102034 h 1485574"/>
              <a:gd name="connsiteX7" fmla="*/ 4015740 w 4376420"/>
              <a:gd name="connsiteY7" fmla="*/ 1292534 h 1485574"/>
              <a:gd name="connsiteX8" fmla="*/ 4376420 w 4376420"/>
              <a:gd name="connsiteY8" fmla="*/ 1485574 h 148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6420" h="1485574">
                <a:moveTo>
                  <a:pt x="0" y="1147754"/>
                </a:moveTo>
                <a:cubicBezTo>
                  <a:pt x="265641" y="1125529"/>
                  <a:pt x="531283" y="1103304"/>
                  <a:pt x="812800" y="1071554"/>
                </a:cubicBezTo>
                <a:cubicBezTo>
                  <a:pt x="1094317" y="1039804"/>
                  <a:pt x="1428750" y="1135054"/>
                  <a:pt x="1689100" y="957254"/>
                </a:cubicBezTo>
                <a:cubicBezTo>
                  <a:pt x="1949450" y="779454"/>
                  <a:pt x="2153920" y="62751"/>
                  <a:pt x="2374900" y="4754"/>
                </a:cubicBezTo>
                <a:cubicBezTo>
                  <a:pt x="2595880" y="-53243"/>
                  <a:pt x="2845647" y="435284"/>
                  <a:pt x="3014980" y="609274"/>
                </a:cubicBezTo>
                <a:cubicBezTo>
                  <a:pt x="3184313" y="783264"/>
                  <a:pt x="3279987" y="966567"/>
                  <a:pt x="3390900" y="1048694"/>
                </a:cubicBezTo>
                <a:cubicBezTo>
                  <a:pt x="3501813" y="1130821"/>
                  <a:pt x="3576320" y="1061394"/>
                  <a:pt x="3680460" y="1102034"/>
                </a:cubicBezTo>
                <a:cubicBezTo>
                  <a:pt x="3784600" y="1142674"/>
                  <a:pt x="3899747" y="1228611"/>
                  <a:pt x="4015740" y="1292534"/>
                </a:cubicBezTo>
                <a:cubicBezTo>
                  <a:pt x="4131733" y="1356457"/>
                  <a:pt x="4168986" y="830465"/>
                  <a:pt x="4376420" y="14855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 flipV="1">
            <a:off x="6264490" y="53593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8578503" y="5906899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6509066" y="504798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6694186" y="47356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flipV="1">
            <a:off x="6947295" y="4656981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7175623" y="4969291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cxnSpLocks/>
          </p:cNvCxnSpPr>
          <p:nvPr/>
        </p:nvCxnSpPr>
        <p:spPr>
          <a:xfrm>
            <a:off x="8277552" y="591350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cxnSpLocks/>
          </p:cNvCxnSpPr>
          <p:nvPr/>
        </p:nvCxnSpPr>
        <p:spPr>
          <a:xfrm>
            <a:off x="8047107" y="577847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cxnSpLocks/>
          </p:cNvCxnSpPr>
          <p:nvPr/>
        </p:nvCxnSpPr>
        <p:spPr>
          <a:xfrm>
            <a:off x="7848578" y="5771193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cxnSpLocks/>
          </p:cNvCxnSpPr>
          <p:nvPr/>
        </p:nvCxnSpPr>
        <p:spPr>
          <a:xfrm>
            <a:off x="7585038" y="553665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cxnSpLocks/>
          </p:cNvCxnSpPr>
          <p:nvPr/>
        </p:nvCxnSpPr>
        <p:spPr>
          <a:xfrm>
            <a:off x="1067617" y="6446302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/>
          <p:cNvGrpSpPr/>
          <p:nvPr/>
        </p:nvGrpSpPr>
        <p:grpSpPr>
          <a:xfrm>
            <a:off x="1967138" y="5103158"/>
            <a:ext cx="1466671" cy="1428932"/>
            <a:chOff x="2568665" y="4785060"/>
            <a:chExt cx="1466671" cy="1428932"/>
          </a:xfrm>
        </p:grpSpPr>
        <p:sp>
          <p:nvSpPr>
            <p:cNvPr id="123" name="手繪多邊形: 圖案 122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0" name="群組 129"/>
          <p:cNvGrpSpPr/>
          <p:nvPr/>
        </p:nvGrpSpPr>
        <p:grpSpPr>
          <a:xfrm>
            <a:off x="2023909" y="5091589"/>
            <a:ext cx="1466671" cy="1428932"/>
            <a:chOff x="1052007" y="4773490"/>
            <a:chExt cx="1466671" cy="1428932"/>
          </a:xfrm>
        </p:grpSpPr>
        <p:sp>
          <p:nvSpPr>
            <p:cNvPr id="131" name="手繪多邊形: 圖案 130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/>
              <p:cNvSpPr txBox="1"/>
              <p:nvPr/>
            </p:nvSpPr>
            <p:spPr>
              <a:xfrm>
                <a:off x="1432503" y="5399044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03" y="5399044"/>
                <a:ext cx="719428" cy="369332"/>
              </a:xfrm>
              <a:prstGeom prst="rect">
                <a:avLst/>
              </a:prstGeom>
              <a:blipFill>
                <a:blip r:embed="rId5"/>
                <a:stretch>
                  <a:fillRect l="-8475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文字方塊 137"/>
          <p:cNvSpPr txBox="1"/>
          <p:nvPr/>
        </p:nvSpPr>
        <p:spPr>
          <a:xfrm>
            <a:off x="560100" y="3729135"/>
            <a:ext cx="271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the end ……</a:t>
            </a:r>
            <a:endParaRPr lang="zh-TW" altLang="en-US" sz="2800" dirty="0"/>
          </a:p>
        </p:txBody>
      </p:sp>
      <p:sp>
        <p:nvSpPr>
          <p:cNvPr id="140" name="手繪多邊形: 圖案 139"/>
          <p:cNvSpPr/>
          <p:nvPr/>
        </p:nvSpPr>
        <p:spPr>
          <a:xfrm rot="21442184">
            <a:off x="1818711" y="4866780"/>
            <a:ext cx="1807003" cy="156567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1" name="直線單箭頭接點 140"/>
          <p:cNvCxnSpPr>
            <a:cxnSpLocks/>
          </p:cNvCxnSpPr>
          <p:nvPr/>
        </p:nvCxnSpPr>
        <p:spPr>
          <a:xfrm flipV="1">
            <a:off x="2233602" y="560826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cxnSpLocks/>
          </p:cNvCxnSpPr>
          <p:nvPr/>
        </p:nvCxnSpPr>
        <p:spPr>
          <a:xfrm flipV="1">
            <a:off x="2413422" y="514072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>
            <a:cxnSpLocks/>
          </p:cNvCxnSpPr>
          <p:nvPr/>
        </p:nvCxnSpPr>
        <p:spPr>
          <a:xfrm flipV="1">
            <a:off x="2690505" y="4555336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cxnSpLocks/>
          </p:cNvCxnSpPr>
          <p:nvPr/>
        </p:nvCxnSpPr>
        <p:spPr>
          <a:xfrm flipV="1">
            <a:off x="3055478" y="508024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>
            <a:cxnSpLocks/>
          </p:cNvCxnSpPr>
          <p:nvPr/>
        </p:nvCxnSpPr>
        <p:spPr>
          <a:xfrm flipV="1">
            <a:off x="3245022" y="545303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>
            <a:cxnSpLocks/>
          </p:cNvCxnSpPr>
          <p:nvPr/>
        </p:nvCxnSpPr>
        <p:spPr>
          <a:xfrm>
            <a:off x="3245022" y="5157342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>
            <a:cxnSpLocks/>
          </p:cNvCxnSpPr>
          <p:nvPr/>
        </p:nvCxnSpPr>
        <p:spPr>
          <a:xfrm>
            <a:off x="3073445" y="476796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cxnSpLocks/>
          </p:cNvCxnSpPr>
          <p:nvPr/>
        </p:nvCxnSpPr>
        <p:spPr>
          <a:xfrm>
            <a:off x="2676962" y="429684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cxnSpLocks/>
          </p:cNvCxnSpPr>
          <p:nvPr/>
        </p:nvCxnSpPr>
        <p:spPr>
          <a:xfrm>
            <a:off x="2221431" y="537433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>
            <a:cxnSpLocks/>
          </p:cNvCxnSpPr>
          <p:nvPr/>
        </p:nvCxnSpPr>
        <p:spPr>
          <a:xfrm>
            <a:off x="2413422" y="488727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/>
      <p:bldP spid="50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 animBg="1"/>
      <p:bldP spid="137" grpId="0"/>
      <p:bldP spid="138" grpId="0"/>
      <p:bldP spid="1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Energy-based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06479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Preview: Framework of structured learning (Energy-based Model)</a:t>
            </a:r>
          </a:p>
          <a:p>
            <a:pPr lvl="1"/>
            <a:r>
              <a:rPr lang="en-US" altLang="zh-TW" dirty="0"/>
              <a:t>ML Lecture 21: Structured Learning - Introduction </a:t>
            </a:r>
          </a:p>
          <a:p>
            <a:pPr lvl="2"/>
            <a:r>
              <a:rPr lang="en-US" altLang="zh-TW" sz="2400" dirty="0"/>
              <a:t>https://www.youtube.com/watch?v=5OYu0vxXEv8</a:t>
            </a:r>
          </a:p>
          <a:p>
            <a:pPr lvl="1"/>
            <a:r>
              <a:rPr lang="en-US" altLang="zh-TW" dirty="0"/>
              <a:t>ML Lecture 22: Structured Learning - Linear Model </a:t>
            </a:r>
          </a:p>
          <a:p>
            <a:pPr lvl="2"/>
            <a:r>
              <a:rPr lang="en-US" altLang="zh-TW" sz="2400" dirty="0"/>
              <a:t>https://www.youtube.com/watch?v=HfPw40JPays</a:t>
            </a:r>
          </a:p>
          <a:p>
            <a:pPr lvl="1"/>
            <a:r>
              <a:rPr lang="en-US" altLang="zh-TW" dirty="0"/>
              <a:t>ML Lecture 23: Structured Learning - Structured SVM </a:t>
            </a:r>
          </a:p>
          <a:p>
            <a:pPr lvl="2"/>
            <a:r>
              <a:rPr lang="en-US" altLang="zh-TW" sz="2400" dirty="0"/>
              <a:t>https://www.youtube.com/watch?v=YjvGVVrCrhQ</a:t>
            </a:r>
          </a:p>
          <a:p>
            <a:pPr lvl="1"/>
            <a:r>
              <a:rPr lang="en-US" altLang="zh-TW" dirty="0"/>
              <a:t>ML Lecture 24: Structured Learning - Sequence Labeling </a:t>
            </a:r>
          </a:p>
          <a:p>
            <a:pPr lvl="2"/>
            <a:r>
              <a:rPr lang="en-US" altLang="zh-TW" sz="2400" dirty="0"/>
              <a:t>https://www.youtube.com/watch?v=o9FPSqobMys</a:t>
            </a:r>
          </a:p>
          <a:p>
            <a:pPr lvl="1"/>
            <a:r>
              <a:rPr lang="en-US" altLang="zh-TW" dirty="0"/>
              <a:t>Graphical model &amp; Gibbs sampling</a:t>
            </a:r>
          </a:p>
          <a:p>
            <a:pPr lvl="2"/>
            <a:r>
              <a:rPr lang="en-US" altLang="zh-TW" sz="2400" dirty="0"/>
              <a:t>http://speech.ee.ntu.edu.tw/~tlkagk/courses/MLDS_2015_2/Lecture/MRF%20(v2).ecm.mp4/index.html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54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CelebA GAN set attributes - YouTube [720p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1396" y="365126"/>
            <a:ext cx="6012523" cy="59303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87327" y="6295434"/>
            <a:ext cx="5484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https://www.youtube.com/watch?v=kPEIJJsQr7U</a:t>
            </a:r>
          </a:p>
        </p:txBody>
      </p:sp>
      <p:sp>
        <p:nvSpPr>
          <p:cNvPr id="6" name="矩形 5"/>
          <p:cNvSpPr/>
          <p:nvPr/>
        </p:nvSpPr>
        <p:spPr>
          <a:xfrm>
            <a:off x="712441" y="434224"/>
            <a:ext cx="137165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Photo </a:t>
            </a:r>
          </a:p>
          <a:p>
            <a:r>
              <a:rPr lang="en-US" altLang="zh-TW" sz="3200" b="1" i="1" u="sng" dirty="0"/>
              <a:t>Editing</a:t>
            </a:r>
            <a:endParaRPr lang="zh-TW" altLang="en-US" sz="3200" b="1" i="1" u="sng" dirty="0"/>
          </a:p>
        </p:txBody>
      </p:sp>
      <p:sp>
        <p:nvSpPr>
          <p:cNvPr id="7" name="矩形 6"/>
          <p:cNvSpPr/>
          <p:nvPr/>
        </p:nvSpPr>
        <p:spPr>
          <a:xfrm>
            <a:off x="628650" y="2302797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377637" y="2783173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316581" y="2532760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5144" y="2532759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2138260" y="2783173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29471" y="3536473"/>
            <a:ext cx="212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can tune z to edit image x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29471" y="4449262"/>
            <a:ext cx="2337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to modify a specific attribute?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92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GAN+Autoencoder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We have a generator (input z, output x)</a:t>
            </a:r>
          </a:p>
          <a:p>
            <a:r>
              <a:rPr lang="en-US" altLang="zh-TW" sz="2400" dirty="0"/>
              <a:t>However, given x, how can we find z?</a:t>
            </a:r>
          </a:p>
          <a:p>
            <a:pPr lvl="1"/>
            <a:r>
              <a:rPr lang="en-US" altLang="zh-TW" dirty="0"/>
              <a:t>Learn an encoder (input x, output z)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24622" y="4147072"/>
            <a:ext cx="153924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(Decoder)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491533" y="4129130"/>
            <a:ext cx="1203960" cy="960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5389818" y="4609508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7263862" y="4627449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005031" y="4338682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529313" y="4378675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3135536" y="4599982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736235" y="4329156"/>
            <a:ext cx="42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710007" y="4594994"/>
            <a:ext cx="33480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cxnSpLocks/>
          </p:cNvCxnSpPr>
          <p:nvPr/>
        </p:nvCxnSpPr>
        <p:spPr>
          <a:xfrm flipV="1">
            <a:off x="2957136" y="3738855"/>
            <a:ext cx="4743039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cxnSpLocks/>
          </p:cNvCxnSpPr>
          <p:nvPr/>
        </p:nvCxnSpPr>
        <p:spPr>
          <a:xfrm>
            <a:off x="2957136" y="3738856"/>
            <a:ext cx="0" cy="71241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>
            <a:off x="7741720" y="3752551"/>
            <a:ext cx="0" cy="71241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3995347" y="3277190"/>
            <a:ext cx="281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600761" y="5089445"/>
            <a:ext cx="166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fixed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35536" y="5627453"/>
            <a:ext cx="2036479" cy="859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971747" y="5165787"/>
            <a:ext cx="128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0000FF"/>
                </a:solidFill>
              </a:rPr>
              <a:t>init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4093513" y="5122529"/>
            <a:ext cx="0" cy="4412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557220" y="5902517"/>
            <a:ext cx="278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Autoencoder</a:t>
            </a:r>
            <a:endParaRPr lang="zh-TW" altLang="en-US" sz="2800" b="1" i="1" u="sng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92197" y="5165787"/>
            <a:ext cx="301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different structures?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56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20" grpId="0"/>
      <p:bldP spid="21" grpId="0"/>
      <p:bldP spid="22" grpId="0" animBg="1"/>
      <p:bldP spid="23" grpId="0"/>
      <p:bldP spid="16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4: Each pair of images shows an image from the dataset and its reconstruction after going through Generative Adversarial Networks E and G. 25 images from the dataset were used. Images were not cherry picke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25" y="2261625"/>
            <a:ext cx="7584822" cy="404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1963053" y="178105"/>
            <a:ext cx="5217893" cy="1830636"/>
            <a:chOff x="1907531" y="3277190"/>
            <a:chExt cx="5217893" cy="1830636"/>
          </a:xfrm>
        </p:grpSpPr>
        <p:sp>
          <p:nvSpPr>
            <p:cNvPr id="6" name="矩形 5"/>
            <p:cNvSpPr/>
            <p:nvPr/>
          </p:nvSpPr>
          <p:spPr>
            <a:xfrm>
              <a:off x="4895918" y="4147072"/>
              <a:ext cx="1539240" cy="9607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  <a:p>
              <a:pPr algn="ctr"/>
              <a:r>
                <a:rPr lang="en-US" altLang="zh-TW" sz="2400" dirty="0"/>
                <a:t>(Decoder)</a:t>
              </a:r>
              <a:endParaRPr lang="zh-TW" altLang="en-US" sz="24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662829" y="4129130"/>
              <a:ext cx="1203960" cy="9607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4561114" y="4609508"/>
              <a:ext cx="33480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/>
            <p:nvPr/>
          </p:nvCxnSpPr>
          <p:spPr>
            <a:xfrm>
              <a:off x="6435158" y="4627449"/>
              <a:ext cx="33480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4176327" y="4338682"/>
              <a:ext cx="42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z</a:t>
              </a:r>
              <a:endParaRPr lang="zh-TW" altLang="en-US" sz="24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700609" y="4378675"/>
              <a:ext cx="42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2306832" y="4599982"/>
              <a:ext cx="33480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1907531" y="4329156"/>
              <a:ext cx="424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cxnSp>
          <p:nvCxnSpPr>
            <p:cNvPr id="14" name="直線單箭頭接點 13"/>
            <p:cNvCxnSpPr/>
            <p:nvPr/>
          </p:nvCxnSpPr>
          <p:spPr>
            <a:xfrm>
              <a:off x="3881303" y="4594994"/>
              <a:ext cx="33480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cxnSpLocks/>
            </p:cNvCxnSpPr>
            <p:nvPr/>
          </p:nvCxnSpPr>
          <p:spPr>
            <a:xfrm flipV="1">
              <a:off x="2128432" y="3738855"/>
              <a:ext cx="4743039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cxnSpLocks/>
            </p:cNvCxnSpPr>
            <p:nvPr/>
          </p:nvCxnSpPr>
          <p:spPr>
            <a:xfrm>
              <a:off x="2128432" y="3738856"/>
              <a:ext cx="0" cy="712416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cxnSpLocks/>
            </p:cNvCxnSpPr>
            <p:nvPr/>
          </p:nvCxnSpPr>
          <p:spPr>
            <a:xfrm>
              <a:off x="6913016" y="3752551"/>
              <a:ext cx="0" cy="71241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3166643" y="3277190"/>
              <a:ext cx="28109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as close as possible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04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Attribute Representation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19" y="1343250"/>
            <a:ext cx="7138589" cy="2805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79480" y="4539865"/>
                <a:ext cx="9133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80" y="4539865"/>
                <a:ext cx="91332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112980" y="4542127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980" y="4542127"/>
                <a:ext cx="34945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580369" y="4303880"/>
                <a:ext cx="2508828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𝑚𝑎𝑙𝑒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𝐸𝑛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369" y="4303880"/>
                <a:ext cx="2508828" cy="10455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150914" y="4303880"/>
                <a:ext cx="3085332" cy="1080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∉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𝑚𝑎𝑙𝑒</m:t>
                          </m:r>
                        </m:sub>
                        <m:sup/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𝐸𝑛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914" y="4303880"/>
                <a:ext cx="3085332" cy="1080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901154" y="5453774"/>
            <a:ext cx="1189801" cy="10737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Female</a:t>
            </a:r>
          </a:p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7272534" y="5480507"/>
            <a:ext cx="1189801" cy="10737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male</a:t>
            </a:r>
          </a:p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041840" y="5832695"/>
                <a:ext cx="26069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𝐸𝑛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840" y="5832695"/>
                <a:ext cx="2606931" cy="369332"/>
              </a:xfrm>
              <a:prstGeom prst="rect">
                <a:avLst/>
              </a:prstGeom>
              <a:blipFill>
                <a:blip r:embed="rId8"/>
                <a:stretch>
                  <a:fillRect l="-2336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186482" y="580596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82" y="5805962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138185" y="5832695"/>
                <a:ext cx="1134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𝑒𝑛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85" y="5832695"/>
                <a:ext cx="1134349" cy="369332"/>
              </a:xfrm>
              <a:prstGeom prst="rect">
                <a:avLst/>
              </a:prstGeom>
              <a:blipFill>
                <a:blip r:embed="rId10"/>
                <a:stretch>
                  <a:fillRect l="-5376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2580369" y="5888090"/>
            <a:ext cx="337260" cy="2585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5689732" y="5888090"/>
            <a:ext cx="337260" cy="2585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99841" y="2650771"/>
            <a:ext cx="1210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/>
              <a:t>CelebA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735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 the Attributes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6" y="2529937"/>
            <a:ext cx="4499342" cy="3620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686" y="2529937"/>
            <a:ext cx="3943350" cy="3578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714880" y="1619251"/>
                <a:ext cx="261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80" y="1619251"/>
                <a:ext cx="2610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019452" y="1500368"/>
                <a:ext cx="1017216" cy="8075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𝑚𝑎𝑙𝑒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𝑚𝑎𝑙𝑒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452" y="1500368"/>
                <a:ext cx="1017216" cy="807529"/>
              </a:xfrm>
              <a:prstGeom prst="rect">
                <a:avLst/>
              </a:prstGeom>
              <a:blipFill>
                <a:blip r:embed="rId5"/>
                <a:stretch>
                  <a:fillRect r="-359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369011" y="1654970"/>
                <a:ext cx="12388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=0.76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011" y="1654970"/>
                <a:ext cx="123885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endCxn id="6" idx="2"/>
          </p:cNvCxnSpPr>
          <p:nvPr/>
        </p:nvCxnSpPr>
        <p:spPr>
          <a:xfrm flipH="1" flipV="1">
            <a:off x="4845396" y="2050138"/>
            <a:ext cx="411188" cy="86451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1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1094</TotalTime>
  <Words>1503</Words>
  <Application>Microsoft Office PowerPoint</Application>
  <PresentationFormat>如螢幕大小 (4:3)</PresentationFormat>
  <Paragraphs>401</Paragraphs>
  <Slides>42</Slides>
  <Notes>10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1" baseType="lpstr">
      <vt:lpstr>Lucida Grande</vt:lpstr>
      <vt:lpstr>新細明體</vt:lpstr>
      <vt:lpstr>Arial</vt:lpstr>
      <vt:lpstr>Calibri</vt:lpstr>
      <vt:lpstr>Calibri Light</vt:lpstr>
      <vt:lpstr>Cambria Math</vt:lpstr>
      <vt:lpstr>Georgia</vt:lpstr>
      <vt:lpstr>Wingdings</vt:lpstr>
      <vt:lpstr>Office 佈景主題</vt:lpstr>
      <vt:lpstr>GAN and Feature Representation</vt:lpstr>
      <vt:lpstr>Outline</vt:lpstr>
      <vt:lpstr>GAN + Autoencoder</vt:lpstr>
      <vt:lpstr>Photo Editing</vt:lpstr>
      <vt:lpstr>PowerPoint 簡報</vt:lpstr>
      <vt:lpstr>GAN+Autoencoder</vt:lpstr>
      <vt:lpstr>PowerPoint 簡報</vt:lpstr>
      <vt:lpstr>Attribute Representation</vt:lpstr>
      <vt:lpstr>Find the Attributes</vt:lpstr>
      <vt:lpstr>PowerPoint 簡報</vt:lpstr>
      <vt:lpstr>Basic Idea</vt:lpstr>
      <vt:lpstr>Back to z</vt:lpstr>
      <vt:lpstr>Back to z - Results</vt:lpstr>
      <vt:lpstr>Editing Photos</vt:lpstr>
      <vt:lpstr>Editing Photos - Results</vt:lpstr>
      <vt:lpstr>Final System</vt:lpstr>
      <vt:lpstr>PowerPoint 簡報</vt:lpstr>
      <vt:lpstr>VAE-GAN</vt:lpstr>
      <vt:lpstr>PowerPoint 簡報</vt:lpstr>
      <vt:lpstr>VAE+GAN - Sample</vt:lpstr>
      <vt:lpstr>VAE+GAN - Reconstruction</vt:lpstr>
      <vt:lpstr>InfoGAN</vt:lpstr>
      <vt:lpstr>What is InfoGAN?</vt:lpstr>
      <vt:lpstr>Motivation</vt:lpstr>
      <vt:lpstr>PowerPoint 簡報</vt:lpstr>
      <vt:lpstr>PowerPoint 簡報</vt:lpstr>
      <vt:lpstr>PowerPoint 簡報</vt:lpstr>
      <vt:lpstr>PowerPoint 簡報</vt:lpstr>
      <vt:lpstr>BiGAN</vt:lpstr>
      <vt:lpstr>BiGAN</vt:lpstr>
      <vt:lpstr>Algorithm</vt:lpstr>
      <vt:lpstr>PowerPoint 簡報</vt:lpstr>
      <vt:lpstr>BiGAN</vt:lpstr>
      <vt:lpstr>PowerPoint 簡報</vt:lpstr>
      <vt:lpstr>PowerPoint 簡報</vt:lpstr>
      <vt:lpstr>Concluding Remarks</vt:lpstr>
      <vt:lpstr>Next Time: Energy-based GAN</vt:lpstr>
      <vt:lpstr>Original Idea</vt:lpstr>
      <vt:lpstr>Original Idea</vt:lpstr>
      <vt:lpstr>Energy-based Model</vt:lpstr>
      <vt:lpstr>Energy-based GAN</vt:lpstr>
      <vt:lpstr>Energy-based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</dc:title>
  <dc:creator>Hung-yi Lee</dc:creator>
  <cp:lastModifiedBy>Hung-yi Lee</cp:lastModifiedBy>
  <cp:revision>134</cp:revision>
  <dcterms:created xsi:type="dcterms:W3CDTF">2017-05-11T02:02:32Z</dcterms:created>
  <dcterms:modified xsi:type="dcterms:W3CDTF">2017-05-12T05:33:00Z</dcterms:modified>
</cp:coreProperties>
</file>